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1430000" cy="6445250"/>
  <p:notesSz cx="11430000" cy="6445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84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1128" y="1891347"/>
            <a:ext cx="5704205" cy="147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911128" y="3586073"/>
            <a:ext cx="5708015" cy="901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27711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0" y="228599"/>
            <a:ext cx="2743199" cy="18192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4879" y="1435100"/>
            <a:ext cx="5543550" cy="1111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Yu Gothic"/>
                <a:cs typeface="Yu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2838449"/>
            <a:ext cx="5924550" cy="2114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"/>
            <a:ext cx="4286250" cy="6438900"/>
            <a:chOff x="0" y="253"/>
            <a:chExt cx="4286250" cy="643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066924"/>
              <a:ext cx="3829049" cy="23050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</a:pPr>
            <a:r>
              <a:rPr sz="4650" spc="670" dirty="0">
                <a:solidFill>
                  <a:srgbClr val="FF0066"/>
                </a:solidFill>
              </a:rPr>
              <a:t>Sales</a:t>
            </a:r>
            <a:r>
              <a:rPr sz="4650" spc="-75" dirty="0">
                <a:solidFill>
                  <a:srgbClr val="FF0066"/>
                </a:solidFill>
              </a:rPr>
              <a:t> </a:t>
            </a:r>
            <a:r>
              <a:rPr sz="4650" spc="665" dirty="0">
                <a:solidFill>
                  <a:srgbClr val="FF0066"/>
                </a:solidFill>
              </a:rPr>
              <a:t>Píediction </a:t>
            </a:r>
            <a:r>
              <a:rPr sz="4650" spc="670" dirty="0">
                <a:solidFill>
                  <a:srgbClr val="FF0066"/>
                </a:solidFill>
              </a:rPr>
              <a:t>using</a:t>
            </a:r>
            <a:r>
              <a:rPr sz="4650" spc="-75" dirty="0">
                <a:solidFill>
                  <a:srgbClr val="FF0066"/>
                </a:solidFill>
              </a:rPr>
              <a:t> </a:t>
            </a:r>
            <a:r>
              <a:rPr sz="4650" spc="795" dirty="0">
                <a:solidFill>
                  <a:srgbClr val="FF0066"/>
                </a:solidFill>
              </a:rPr>
              <a:t>Python</a:t>
            </a:r>
            <a:endParaRPr sz="4650" dirty="0">
              <a:solidFill>
                <a:srgbClr val="FF0066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130"/>
              </a:spcBef>
            </a:pP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Sales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prediction,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an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essential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tool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businesses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to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forecast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future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revenue and</a:t>
            </a:r>
            <a:r>
              <a:rPr sz="14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optimize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operations.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Python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provides</a:t>
            </a:r>
            <a:r>
              <a:rPr sz="14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CAD6DE"/>
                </a:solidFill>
                <a:latin typeface="Tahoma"/>
                <a:cs typeface="Tahoma"/>
              </a:rPr>
              <a:t>a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robust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ecosystem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of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libraries and</a:t>
            </a:r>
            <a:r>
              <a:rPr sz="1400" spc="-10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tools</a:t>
            </a:r>
            <a:r>
              <a:rPr sz="1400" spc="-10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tackling</a:t>
            </a:r>
            <a:r>
              <a:rPr sz="1400" spc="-10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this</a:t>
            </a:r>
            <a:r>
              <a:rPr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task.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71C1B8-A294-4CB3-214E-FD36AB18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79425"/>
            <a:ext cx="1036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1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38510" cy="6435725"/>
          </a:xfrm>
          <a:custGeom>
            <a:avLst/>
            <a:gdLst/>
            <a:ahLst/>
            <a:cxnLst/>
            <a:rect l="l" t="t" r="r" b="b"/>
            <a:pathLst>
              <a:path w="10938510" h="6435725">
                <a:moveTo>
                  <a:pt x="10938219" y="0"/>
                </a:moveTo>
                <a:lnTo>
                  <a:pt x="0" y="0"/>
                </a:lnTo>
                <a:lnTo>
                  <a:pt x="0" y="6435319"/>
                </a:lnTo>
                <a:lnTo>
                  <a:pt x="10938219" y="6435319"/>
                </a:lnTo>
                <a:lnTo>
                  <a:pt x="10938219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43"/>
            <a:ext cx="10938510" cy="2179320"/>
            <a:chOff x="0" y="243"/>
            <a:chExt cx="10938510" cy="2179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3"/>
              <a:ext cx="10938219" cy="21791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4052" y="218764"/>
              <a:ext cx="1750115" cy="1740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7447" y="2648933"/>
            <a:ext cx="851789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4000" dirty="0">
                <a:solidFill>
                  <a:srgbClr val="FFC000"/>
                </a:solidFill>
              </a:rPr>
              <a:t>Data Collection and Preprocessing</a:t>
            </a:r>
            <a:endParaRPr sz="6600" dirty="0">
              <a:solidFill>
                <a:srgbClr val="FFC000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0717" y="3495526"/>
            <a:ext cx="9717405" cy="811530"/>
            <a:chOff x="610717" y="3495526"/>
            <a:chExt cx="9717405" cy="811530"/>
          </a:xfrm>
        </p:grpSpPr>
        <p:sp>
          <p:nvSpPr>
            <p:cNvPr id="8" name="object 8"/>
            <p:cNvSpPr/>
            <p:nvPr/>
          </p:nvSpPr>
          <p:spPr>
            <a:xfrm>
              <a:off x="610704" y="3691661"/>
              <a:ext cx="9717405" cy="615315"/>
            </a:xfrm>
            <a:custGeom>
              <a:avLst/>
              <a:gdLst/>
              <a:ahLst/>
              <a:cxnLst/>
              <a:rect l="l" t="t" r="r" b="b"/>
              <a:pathLst>
                <a:path w="9717405" h="615314">
                  <a:moveTo>
                    <a:pt x="9716795" y="6591"/>
                  </a:moveTo>
                  <a:lnTo>
                    <a:pt x="9715906" y="4445"/>
                  </a:lnTo>
                  <a:lnTo>
                    <a:pt x="9712338" y="876"/>
                  </a:lnTo>
                  <a:lnTo>
                    <a:pt x="9710191" y="0"/>
                  </a:lnTo>
                  <a:lnTo>
                    <a:pt x="6604" y="0"/>
                  </a:lnTo>
                  <a:lnTo>
                    <a:pt x="4457" y="876"/>
                  </a:lnTo>
                  <a:lnTo>
                    <a:pt x="889" y="4445"/>
                  </a:lnTo>
                  <a:lnTo>
                    <a:pt x="0" y="6591"/>
                  </a:lnTo>
                  <a:lnTo>
                    <a:pt x="0" y="9105"/>
                  </a:lnTo>
                  <a:lnTo>
                    <a:pt x="0" y="11620"/>
                  </a:lnTo>
                  <a:lnTo>
                    <a:pt x="889" y="13779"/>
                  </a:lnTo>
                  <a:lnTo>
                    <a:pt x="4457" y="17335"/>
                  </a:lnTo>
                  <a:lnTo>
                    <a:pt x="6604" y="18224"/>
                  </a:lnTo>
                  <a:lnTo>
                    <a:pt x="1549590" y="18224"/>
                  </a:lnTo>
                  <a:lnTo>
                    <a:pt x="1549590" y="606005"/>
                  </a:lnTo>
                  <a:lnTo>
                    <a:pt x="1549590" y="608520"/>
                  </a:lnTo>
                  <a:lnTo>
                    <a:pt x="1550479" y="610679"/>
                  </a:lnTo>
                  <a:lnTo>
                    <a:pt x="1554035" y="614235"/>
                  </a:lnTo>
                  <a:lnTo>
                    <a:pt x="1556181" y="615124"/>
                  </a:lnTo>
                  <a:lnTo>
                    <a:pt x="1561223" y="615124"/>
                  </a:lnTo>
                  <a:lnTo>
                    <a:pt x="1563370" y="614235"/>
                  </a:lnTo>
                  <a:lnTo>
                    <a:pt x="1566926" y="610679"/>
                  </a:lnTo>
                  <a:lnTo>
                    <a:pt x="1567815" y="608520"/>
                  </a:lnTo>
                  <a:lnTo>
                    <a:pt x="1567815" y="18224"/>
                  </a:lnTo>
                  <a:lnTo>
                    <a:pt x="9710191" y="18224"/>
                  </a:lnTo>
                  <a:lnTo>
                    <a:pt x="9712338" y="17335"/>
                  </a:lnTo>
                  <a:lnTo>
                    <a:pt x="9715906" y="13779"/>
                  </a:lnTo>
                  <a:lnTo>
                    <a:pt x="9716795" y="11620"/>
                  </a:lnTo>
                  <a:lnTo>
                    <a:pt x="9716795" y="6591"/>
                  </a:lnTo>
                  <a:close/>
                </a:path>
              </a:pathLst>
            </a:custGeom>
            <a:solidFill>
              <a:srgbClr val="49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7994" y="3495526"/>
              <a:ext cx="392430" cy="392430"/>
            </a:xfrm>
            <a:custGeom>
              <a:avLst/>
              <a:gdLst/>
              <a:ahLst/>
              <a:cxnLst/>
              <a:rect l="l" t="t" r="r" b="b"/>
              <a:pathLst>
                <a:path w="392430" h="392429">
                  <a:moveTo>
                    <a:pt x="373054" y="0"/>
                  </a:moveTo>
                  <a:lnTo>
                    <a:pt x="18898" y="0"/>
                  </a:lnTo>
                  <a:lnTo>
                    <a:pt x="16127" y="559"/>
                  </a:lnTo>
                  <a:lnTo>
                    <a:pt x="0" y="18898"/>
                  </a:lnTo>
                  <a:lnTo>
                    <a:pt x="0" y="370161"/>
                  </a:lnTo>
                  <a:lnTo>
                    <a:pt x="0" y="373054"/>
                  </a:lnTo>
                  <a:lnTo>
                    <a:pt x="18898" y="391952"/>
                  </a:lnTo>
                  <a:lnTo>
                    <a:pt x="373054" y="391952"/>
                  </a:lnTo>
                  <a:lnTo>
                    <a:pt x="391952" y="373054"/>
                  </a:lnTo>
                  <a:lnTo>
                    <a:pt x="391952" y="18898"/>
                  </a:lnTo>
                  <a:lnTo>
                    <a:pt x="375825" y="559"/>
                  </a:lnTo>
                  <a:lnTo>
                    <a:pt x="373054" y="0"/>
                  </a:lnTo>
                  <a:close/>
                </a:path>
              </a:pathLst>
            </a:custGeom>
            <a:solidFill>
              <a:srgbClr val="2F4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9994" y="3696060"/>
              <a:ext cx="18415" cy="610870"/>
            </a:xfrm>
            <a:custGeom>
              <a:avLst/>
              <a:gdLst/>
              <a:ahLst/>
              <a:cxnLst/>
              <a:rect l="l" t="t" r="r" b="b"/>
              <a:pathLst>
                <a:path w="18414" h="610870">
                  <a:moveTo>
                    <a:pt x="11630" y="0"/>
                  </a:moveTo>
                  <a:lnTo>
                    <a:pt x="6599" y="0"/>
                  </a:lnTo>
                  <a:lnTo>
                    <a:pt x="4448" y="887"/>
                  </a:lnTo>
                  <a:lnTo>
                    <a:pt x="887" y="4448"/>
                  </a:lnTo>
                  <a:lnTo>
                    <a:pt x="0" y="6599"/>
                  </a:lnTo>
                  <a:lnTo>
                    <a:pt x="0" y="601602"/>
                  </a:lnTo>
                  <a:lnTo>
                    <a:pt x="0" y="604117"/>
                  </a:lnTo>
                  <a:lnTo>
                    <a:pt x="887" y="606269"/>
                  </a:lnTo>
                  <a:lnTo>
                    <a:pt x="4448" y="609830"/>
                  </a:lnTo>
                  <a:lnTo>
                    <a:pt x="6599" y="610717"/>
                  </a:lnTo>
                  <a:lnTo>
                    <a:pt x="11630" y="610717"/>
                  </a:lnTo>
                  <a:lnTo>
                    <a:pt x="13782" y="609830"/>
                  </a:lnTo>
                  <a:lnTo>
                    <a:pt x="17343" y="606269"/>
                  </a:lnTo>
                  <a:lnTo>
                    <a:pt x="18230" y="604117"/>
                  </a:lnTo>
                  <a:lnTo>
                    <a:pt x="18230" y="6599"/>
                  </a:lnTo>
                  <a:lnTo>
                    <a:pt x="17343" y="4448"/>
                  </a:lnTo>
                  <a:lnTo>
                    <a:pt x="13782" y="887"/>
                  </a:lnTo>
                  <a:lnTo>
                    <a:pt x="11630" y="0"/>
                  </a:lnTo>
                  <a:close/>
                </a:path>
              </a:pathLst>
            </a:custGeom>
            <a:solidFill>
              <a:srgbClr val="49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68575" y="3495526"/>
              <a:ext cx="401320" cy="392430"/>
            </a:xfrm>
            <a:custGeom>
              <a:avLst/>
              <a:gdLst/>
              <a:ahLst/>
              <a:cxnLst/>
              <a:rect l="l" t="t" r="r" b="b"/>
              <a:pathLst>
                <a:path w="401320" h="392429">
                  <a:moveTo>
                    <a:pt x="382169" y="0"/>
                  </a:moveTo>
                  <a:lnTo>
                    <a:pt x="18898" y="0"/>
                  </a:lnTo>
                  <a:lnTo>
                    <a:pt x="16127" y="559"/>
                  </a:lnTo>
                  <a:lnTo>
                    <a:pt x="0" y="18898"/>
                  </a:lnTo>
                  <a:lnTo>
                    <a:pt x="0" y="370161"/>
                  </a:lnTo>
                  <a:lnTo>
                    <a:pt x="0" y="373054"/>
                  </a:lnTo>
                  <a:lnTo>
                    <a:pt x="18898" y="391952"/>
                  </a:lnTo>
                  <a:lnTo>
                    <a:pt x="382169" y="391952"/>
                  </a:lnTo>
                  <a:lnTo>
                    <a:pt x="401068" y="373054"/>
                  </a:lnTo>
                  <a:lnTo>
                    <a:pt x="401068" y="18898"/>
                  </a:lnTo>
                  <a:lnTo>
                    <a:pt x="384940" y="559"/>
                  </a:lnTo>
                  <a:lnTo>
                    <a:pt x="382169" y="0"/>
                  </a:lnTo>
                  <a:close/>
                </a:path>
              </a:pathLst>
            </a:custGeom>
            <a:solidFill>
              <a:srgbClr val="2F4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59691" y="3696060"/>
              <a:ext cx="18415" cy="610870"/>
            </a:xfrm>
            <a:custGeom>
              <a:avLst/>
              <a:gdLst/>
              <a:ahLst/>
              <a:cxnLst/>
              <a:rect l="l" t="t" r="r" b="b"/>
              <a:pathLst>
                <a:path w="18415" h="610870">
                  <a:moveTo>
                    <a:pt x="11630" y="0"/>
                  </a:moveTo>
                  <a:lnTo>
                    <a:pt x="6599" y="0"/>
                  </a:lnTo>
                  <a:lnTo>
                    <a:pt x="4448" y="887"/>
                  </a:lnTo>
                  <a:lnTo>
                    <a:pt x="887" y="4448"/>
                  </a:lnTo>
                  <a:lnTo>
                    <a:pt x="0" y="6599"/>
                  </a:lnTo>
                  <a:lnTo>
                    <a:pt x="0" y="601602"/>
                  </a:lnTo>
                  <a:lnTo>
                    <a:pt x="0" y="604117"/>
                  </a:lnTo>
                  <a:lnTo>
                    <a:pt x="887" y="606269"/>
                  </a:lnTo>
                  <a:lnTo>
                    <a:pt x="4448" y="609830"/>
                  </a:lnTo>
                  <a:lnTo>
                    <a:pt x="6599" y="610717"/>
                  </a:lnTo>
                  <a:lnTo>
                    <a:pt x="11630" y="610717"/>
                  </a:lnTo>
                  <a:lnTo>
                    <a:pt x="13782" y="609830"/>
                  </a:lnTo>
                  <a:lnTo>
                    <a:pt x="17343" y="606269"/>
                  </a:lnTo>
                  <a:lnTo>
                    <a:pt x="18230" y="604117"/>
                  </a:lnTo>
                  <a:lnTo>
                    <a:pt x="18230" y="6599"/>
                  </a:lnTo>
                  <a:lnTo>
                    <a:pt x="17343" y="4448"/>
                  </a:lnTo>
                  <a:lnTo>
                    <a:pt x="13782" y="887"/>
                  </a:lnTo>
                  <a:lnTo>
                    <a:pt x="11630" y="0"/>
                  </a:lnTo>
                  <a:close/>
                </a:path>
              </a:pathLst>
            </a:custGeom>
            <a:solidFill>
              <a:srgbClr val="49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68272" y="3495526"/>
              <a:ext cx="392430" cy="392430"/>
            </a:xfrm>
            <a:custGeom>
              <a:avLst/>
              <a:gdLst/>
              <a:ahLst/>
              <a:cxnLst/>
              <a:rect l="l" t="t" r="r" b="b"/>
              <a:pathLst>
                <a:path w="392429" h="392429">
                  <a:moveTo>
                    <a:pt x="373054" y="0"/>
                  </a:moveTo>
                  <a:lnTo>
                    <a:pt x="18898" y="0"/>
                  </a:lnTo>
                  <a:lnTo>
                    <a:pt x="16127" y="559"/>
                  </a:lnTo>
                  <a:lnTo>
                    <a:pt x="0" y="18898"/>
                  </a:lnTo>
                  <a:lnTo>
                    <a:pt x="0" y="370161"/>
                  </a:lnTo>
                  <a:lnTo>
                    <a:pt x="0" y="373054"/>
                  </a:lnTo>
                  <a:lnTo>
                    <a:pt x="18898" y="391952"/>
                  </a:lnTo>
                  <a:lnTo>
                    <a:pt x="373054" y="391952"/>
                  </a:lnTo>
                  <a:lnTo>
                    <a:pt x="391952" y="373054"/>
                  </a:lnTo>
                  <a:lnTo>
                    <a:pt x="391952" y="18898"/>
                  </a:lnTo>
                  <a:lnTo>
                    <a:pt x="375825" y="559"/>
                  </a:lnTo>
                  <a:lnTo>
                    <a:pt x="373054" y="0"/>
                  </a:lnTo>
                  <a:close/>
                </a:path>
              </a:pathLst>
            </a:custGeom>
            <a:solidFill>
              <a:srgbClr val="2F4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24027" y="4458293"/>
            <a:ext cx="2495550" cy="117729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lang="en-IN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Data Acquisition</a:t>
            </a:r>
            <a:endParaRPr sz="160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 marR="5080" algn="ctr">
              <a:lnSpc>
                <a:spcPct val="135100"/>
              </a:lnSpc>
              <a:spcBef>
                <a:spcPts val="560"/>
              </a:spcBef>
            </a:pPr>
            <a:r>
              <a:rPr sz="1350" spc="-30" dirty="0">
                <a:solidFill>
                  <a:srgbClr val="CAD6DE"/>
                </a:solidFill>
                <a:latin typeface="Tahoma"/>
                <a:cs typeface="Tahoma"/>
              </a:rPr>
              <a:t>Gather</a:t>
            </a:r>
            <a:r>
              <a:rPr sz="135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40" dirty="0">
                <a:solidFill>
                  <a:srgbClr val="CAD6DE"/>
                </a:solidFill>
                <a:latin typeface="Tahoma"/>
                <a:cs typeface="Tahoma"/>
              </a:rPr>
              <a:t>data</a:t>
            </a:r>
            <a:r>
              <a:rPr sz="135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CAD6DE"/>
                </a:solidFill>
                <a:latin typeface="Tahoma"/>
                <a:cs typeface="Tahoma"/>
              </a:rPr>
              <a:t>from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40" dirty="0">
                <a:solidFill>
                  <a:srgbClr val="CAD6DE"/>
                </a:solidFill>
                <a:latin typeface="Tahoma"/>
                <a:cs typeface="Tahoma"/>
              </a:rPr>
              <a:t>various</a:t>
            </a:r>
            <a:r>
              <a:rPr sz="135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sources, </a:t>
            </a:r>
            <a:r>
              <a:rPr sz="1350" spc="-25" dirty="0">
                <a:solidFill>
                  <a:srgbClr val="CAD6DE"/>
                </a:solidFill>
                <a:latin typeface="Tahoma"/>
                <a:cs typeface="Tahoma"/>
              </a:rPr>
              <a:t>including</a:t>
            </a:r>
            <a:r>
              <a:rPr sz="1350" spc="-4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CAD6DE"/>
                </a:solidFill>
                <a:latin typeface="Tahoma"/>
                <a:cs typeface="Tahoma"/>
              </a:rPr>
              <a:t>internal</a:t>
            </a:r>
            <a:r>
              <a:rPr sz="1350" spc="-4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50" dirty="0">
                <a:solidFill>
                  <a:srgbClr val="CAD6DE"/>
                </a:solidFill>
                <a:latin typeface="Tahoma"/>
                <a:cs typeface="Tahoma"/>
              </a:rPr>
              <a:t>databases,</a:t>
            </a:r>
            <a:r>
              <a:rPr sz="1350" spc="-4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CAD6DE"/>
                </a:solidFill>
                <a:latin typeface="Tahoma"/>
                <a:cs typeface="Tahoma"/>
              </a:rPr>
              <a:t>APIs,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135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CAD6DE"/>
                </a:solidFill>
                <a:latin typeface="Tahoma"/>
                <a:cs typeface="Tahoma"/>
              </a:rPr>
              <a:t>external</a:t>
            </a:r>
            <a:r>
              <a:rPr sz="135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datasets.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47369" y="4458293"/>
            <a:ext cx="2443480" cy="120635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Data Cleaning</a:t>
            </a:r>
            <a:endParaRPr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 marR="5080" indent="-635" algn="ctr">
              <a:lnSpc>
                <a:spcPct val="135100"/>
              </a:lnSpc>
              <a:spcBef>
                <a:spcPts val="560"/>
              </a:spcBef>
            </a:pP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Handle</a:t>
            </a:r>
            <a:r>
              <a:rPr sz="135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CAD6DE"/>
                </a:solidFill>
                <a:latin typeface="Tahoma"/>
                <a:cs typeface="Tahoma"/>
              </a:rPr>
              <a:t>missing</a:t>
            </a:r>
            <a:r>
              <a:rPr sz="135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50" dirty="0">
                <a:solidFill>
                  <a:srgbClr val="CAD6DE"/>
                </a:solidFill>
                <a:latin typeface="Tahoma"/>
                <a:cs typeface="Tahoma"/>
              </a:rPr>
              <a:t>values,</a:t>
            </a:r>
            <a:r>
              <a:rPr sz="135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remove </a:t>
            </a:r>
            <a:r>
              <a:rPr sz="1350" spc="-35" dirty="0">
                <a:solidFill>
                  <a:srgbClr val="CAD6DE"/>
                </a:solidFill>
                <a:latin typeface="Tahoma"/>
                <a:cs typeface="Tahoma"/>
              </a:rPr>
              <a:t>duplicates,</a:t>
            </a:r>
            <a:r>
              <a:rPr sz="135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135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CAD6DE"/>
                </a:solidFill>
                <a:latin typeface="Tahoma"/>
                <a:cs typeface="Tahoma"/>
              </a:rPr>
              <a:t>transform</a:t>
            </a:r>
            <a:r>
              <a:rPr sz="135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40" dirty="0">
                <a:solidFill>
                  <a:srgbClr val="CAD6DE"/>
                </a:solidFill>
                <a:latin typeface="Tahoma"/>
                <a:cs typeface="Tahoma"/>
              </a:rPr>
              <a:t>data</a:t>
            </a:r>
            <a:r>
              <a:rPr sz="135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CAD6DE"/>
                </a:solidFill>
                <a:latin typeface="Tahoma"/>
                <a:cs typeface="Tahoma"/>
              </a:rPr>
              <a:t>to </a:t>
            </a:r>
            <a:r>
              <a:rPr sz="1350" spc="-40" dirty="0">
                <a:solidFill>
                  <a:srgbClr val="CAD6DE"/>
                </a:solidFill>
                <a:latin typeface="Tahoma"/>
                <a:cs typeface="Tahoma"/>
              </a:rPr>
              <a:t>ensure</a:t>
            </a:r>
            <a:r>
              <a:rPr sz="135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consistency</a:t>
            </a:r>
            <a:r>
              <a:rPr sz="135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135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40" dirty="0">
                <a:solidFill>
                  <a:srgbClr val="CAD6DE"/>
                </a:solidFill>
                <a:latin typeface="Tahoma"/>
                <a:cs typeface="Tahoma"/>
              </a:rPr>
              <a:t>accuracy.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1026" y="3519287"/>
            <a:ext cx="6777355" cy="32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270885" algn="l"/>
                <a:tab pos="6565900" algn="l"/>
              </a:tabLst>
            </a:pPr>
            <a:r>
              <a:rPr sz="1900" spc="-50" dirty="0">
                <a:solidFill>
                  <a:srgbClr val="CAD6DE"/>
                </a:solidFill>
                <a:latin typeface="Yu Gothic"/>
                <a:cs typeface="Yu Gothic"/>
              </a:rPr>
              <a:t>1</a:t>
            </a:r>
            <a:r>
              <a:rPr sz="1900" dirty="0">
                <a:solidFill>
                  <a:srgbClr val="CAD6DE"/>
                </a:solidFill>
                <a:latin typeface="Yu Gothic"/>
                <a:cs typeface="Yu Gothic"/>
              </a:rPr>
              <a:t>	</a:t>
            </a:r>
            <a:r>
              <a:rPr sz="1900" spc="405" dirty="0">
                <a:solidFill>
                  <a:srgbClr val="CAD6DE"/>
                </a:solidFill>
                <a:latin typeface="Yu Gothic"/>
                <a:cs typeface="Yu Gothic"/>
              </a:rPr>
              <a:t>2</a:t>
            </a:r>
            <a:r>
              <a:rPr sz="1900" dirty="0">
                <a:solidFill>
                  <a:srgbClr val="CAD6DE"/>
                </a:solidFill>
                <a:latin typeface="Yu Gothic"/>
                <a:cs typeface="Yu Gothic"/>
              </a:rPr>
              <a:t>	</a:t>
            </a:r>
            <a:r>
              <a:rPr sz="1900" spc="434" dirty="0">
                <a:solidFill>
                  <a:srgbClr val="CAD6DE"/>
                </a:solidFill>
                <a:latin typeface="Yu Gothic"/>
                <a:cs typeface="Yu Gothic"/>
              </a:rPr>
              <a:t>3</a:t>
            </a:r>
            <a:endParaRPr sz="1900">
              <a:latin typeface="Yu Gothic"/>
              <a:cs typeface="Yu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55768" y="4458293"/>
            <a:ext cx="2621280" cy="145986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Data Transformation</a:t>
            </a:r>
            <a:endParaRPr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01600" marR="93980" indent="-635" algn="ctr">
              <a:lnSpc>
                <a:spcPct val="135900"/>
              </a:lnSpc>
              <a:spcBef>
                <a:spcPts val="545"/>
              </a:spcBef>
            </a:pP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Convert</a:t>
            </a:r>
            <a:r>
              <a:rPr sz="1350" spc="-5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CAD6DE"/>
                </a:solidFill>
                <a:latin typeface="Tahoma"/>
                <a:cs typeface="Tahoma"/>
              </a:rPr>
              <a:t>categorical</a:t>
            </a:r>
            <a:r>
              <a:rPr sz="1350" spc="-5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40" dirty="0">
                <a:solidFill>
                  <a:srgbClr val="CAD6DE"/>
                </a:solidFill>
                <a:latin typeface="Tahoma"/>
                <a:cs typeface="Tahoma"/>
              </a:rPr>
              <a:t>features</a:t>
            </a:r>
            <a:r>
              <a:rPr sz="1350" spc="-4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into </a:t>
            </a:r>
            <a:r>
              <a:rPr sz="1350" spc="-25" dirty="0">
                <a:solidFill>
                  <a:srgbClr val="CAD6DE"/>
                </a:solidFill>
                <a:latin typeface="Tahoma"/>
                <a:cs typeface="Tahoma"/>
              </a:rPr>
              <a:t>numerical</a:t>
            </a:r>
            <a:r>
              <a:rPr sz="135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ones</a:t>
            </a:r>
            <a:r>
              <a:rPr sz="135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135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apply</a:t>
            </a:r>
            <a:r>
              <a:rPr sz="135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scaling </a:t>
            </a:r>
            <a:r>
              <a:rPr sz="1350" spc="-25" dirty="0">
                <a:solidFill>
                  <a:srgbClr val="CAD6DE"/>
                </a:solidFill>
                <a:latin typeface="Tahoma"/>
                <a:cs typeface="Tahoma"/>
              </a:rPr>
              <a:t>techniques</a:t>
            </a:r>
            <a:r>
              <a:rPr sz="135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z="135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CAD6DE"/>
                </a:solidFill>
                <a:latin typeface="Tahoma"/>
                <a:cs typeface="Tahoma"/>
              </a:rPr>
              <a:t>better</a:t>
            </a:r>
            <a:r>
              <a:rPr sz="135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model performance.</a:t>
            </a:r>
            <a:endParaRPr sz="13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9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dirty="0">
                <a:solidFill>
                  <a:schemeClr val="accent3"/>
                </a:solidFill>
              </a:rPr>
              <a:t>Feature Engineering</a:t>
            </a:r>
            <a:endParaRPr spc="270" dirty="0">
              <a:solidFill>
                <a:schemeClr val="accent3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879" y="2954337"/>
            <a:ext cx="2285365" cy="17639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lang="en-IN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Selection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 marR="5080" algn="just">
              <a:lnSpc>
                <a:spcPct val="136200"/>
              </a:lnSpc>
              <a:spcBef>
                <a:spcPts val="1115"/>
              </a:spcBef>
            </a:pPr>
            <a:r>
              <a:rPr sz="1600" spc="-30" dirty="0" err="1">
                <a:solidFill>
                  <a:srgbClr val="CAD6DE"/>
                </a:solidFill>
                <a:latin typeface="Tahoma"/>
                <a:cs typeface="Tahoma"/>
              </a:rPr>
              <a:t>Identif</a:t>
            </a:r>
            <a:r>
              <a:rPr lang="en-IN" sz="1600" spc="-30" dirty="0">
                <a:solidFill>
                  <a:srgbClr val="CAD6DE"/>
                </a:solidFill>
                <a:latin typeface="Tahoma"/>
                <a:cs typeface="Tahoma"/>
              </a:rPr>
              <a:t>y</a:t>
            </a:r>
            <a:r>
              <a:rPr lang="en-IN" sz="1600" spc="-5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CAD6DE"/>
                </a:solidFill>
                <a:latin typeface="Tahoma"/>
                <a:cs typeface="Tahoma"/>
              </a:rPr>
              <a:t>relevant</a:t>
            </a:r>
            <a:r>
              <a:rPr sz="1600" spc="-5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CAD6DE"/>
                </a:solidFill>
                <a:latin typeface="Tahoma"/>
                <a:cs typeface="Tahoma"/>
              </a:rPr>
              <a:t>features</a:t>
            </a:r>
            <a:r>
              <a:rPr sz="1600" spc="-5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CAD6DE"/>
                </a:solidFill>
                <a:latin typeface="Tahoma"/>
                <a:cs typeface="Tahoma"/>
              </a:rPr>
              <a:t>that contribute</a:t>
            </a:r>
            <a:r>
              <a:rPr sz="160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CAD6DE"/>
                </a:solidFill>
                <a:latin typeface="Tahoma"/>
                <a:cs typeface="Tahoma"/>
              </a:rPr>
              <a:t>to</a:t>
            </a:r>
            <a:r>
              <a:rPr sz="1600" spc="-5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CAD6DE"/>
                </a:solidFill>
                <a:latin typeface="Tahoma"/>
                <a:cs typeface="Tahoma"/>
              </a:rPr>
              <a:t>sales</a:t>
            </a:r>
            <a:r>
              <a:rPr sz="160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CAD6DE"/>
                </a:solidFill>
                <a:latin typeface="Tahoma"/>
                <a:cs typeface="Tahoma"/>
              </a:rPr>
              <a:t>prediction,</a:t>
            </a:r>
            <a:r>
              <a:rPr lang="en-IN" sz="1600" spc="-1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CAD6DE"/>
                </a:solidFill>
                <a:latin typeface="Tahoma"/>
                <a:cs typeface="Tahoma"/>
              </a:rPr>
              <a:t>eliminating</a:t>
            </a:r>
            <a:r>
              <a:rPr sz="16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CAD6DE"/>
                </a:solidFill>
                <a:latin typeface="Tahoma"/>
                <a:cs typeface="Tahoma"/>
              </a:rPr>
              <a:t>irrelevant</a:t>
            </a:r>
            <a:r>
              <a:rPr sz="16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CAD6DE"/>
                </a:solidFill>
                <a:latin typeface="Tahoma"/>
                <a:cs typeface="Tahoma"/>
              </a:rPr>
              <a:t>ones.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66984" y="2954337"/>
            <a:ext cx="3006725" cy="137781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1115"/>
              </a:spcBef>
            </a:pPr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Creation</a:t>
            </a:r>
            <a:endParaRPr lang="en-IN" spc="-10" dirty="0">
              <a:solidFill>
                <a:schemeClr val="tx2">
                  <a:lumMod val="40000"/>
                  <a:lumOff val="60000"/>
                </a:schemeClr>
              </a:solidFill>
              <a:latin typeface="Tahoma"/>
              <a:cs typeface="Tahoma"/>
            </a:endParaRPr>
          </a:p>
          <a:p>
            <a:pPr marL="12700" marR="5080">
              <a:lnSpc>
                <a:spcPct val="136200"/>
              </a:lnSpc>
              <a:spcBef>
                <a:spcPts val="1115"/>
              </a:spcBef>
            </a:pP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Derive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new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CAD6DE"/>
                </a:solidFill>
                <a:latin typeface="Tahoma"/>
                <a:cs typeface="Tahoma"/>
              </a:rPr>
              <a:t>features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from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existing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ones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to</a:t>
            </a:r>
            <a:r>
              <a:rPr sz="140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capture</a:t>
            </a:r>
            <a:r>
              <a:rPr sz="140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complex</a:t>
            </a:r>
            <a:r>
              <a:rPr sz="1400" spc="-5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relationships</a:t>
            </a:r>
            <a:r>
              <a:rPr sz="140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and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patterns.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9103" y="2954337"/>
            <a:ext cx="3016885" cy="14196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1115"/>
              </a:spcBef>
            </a:pPr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Scaling</a:t>
            </a:r>
            <a:endParaRPr lang="en-US" spc="-10" dirty="0">
              <a:solidFill>
                <a:schemeClr val="tx2">
                  <a:lumMod val="40000"/>
                  <a:lumOff val="60000"/>
                </a:schemeClr>
              </a:solidFill>
              <a:latin typeface="Tahoma"/>
              <a:cs typeface="Tahoma"/>
            </a:endParaRPr>
          </a:p>
          <a:p>
            <a:pPr marL="12700" marR="5080">
              <a:lnSpc>
                <a:spcPct val="136200"/>
              </a:lnSpc>
              <a:spcBef>
                <a:spcPts val="1115"/>
              </a:spcBef>
            </a:pPr>
            <a:r>
              <a:rPr lang="en-US" sz="1400" spc="-10" dirty="0">
                <a:solidFill>
                  <a:srgbClr val="CAD6DE"/>
                </a:solidFill>
                <a:latin typeface="Tahoma"/>
                <a:cs typeface="Tahoma"/>
              </a:rPr>
              <a:t>Standardize</a:t>
            </a:r>
            <a:r>
              <a:rPr lang="en-US" sz="1400" spc="-10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35" dirty="0">
                <a:solidFill>
                  <a:srgbClr val="CAD6DE"/>
                </a:solidFill>
                <a:latin typeface="Tahoma"/>
                <a:cs typeface="Tahoma"/>
              </a:rPr>
              <a:t>features</a:t>
            </a:r>
            <a:r>
              <a:rPr lang="en-US"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dirty="0">
                <a:solidFill>
                  <a:srgbClr val="CAD6DE"/>
                </a:solidFill>
                <a:latin typeface="Tahoma"/>
                <a:cs typeface="Tahoma"/>
              </a:rPr>
              <a:t>to</a:t>
            </a:r>
            <a:r>
              <a:rPr lang="en-US"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25" dirty="0">
                <a:solidFill>
                  <a:srgbClr val="CAD6DE"/>
                </a:solidFill>
                <a:latin typeface="Tahoma"/>
                <a:cs typeface="Tahoma"/>
              </a:rPr>
              <a:t>ensure</a:t>
            </a:r>
            <a:r>
              <a:rPr lang="en-US"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dirty="0">
                <a:solidFill>
                  <a:srgbClr val="CAD6DE"/>
                </a:solidFill>
                <a:latin typeface="Tahoma"/>
                <a:cs typeface="Tahoma"/>
              </a:rPr>
              <a:t>they</a:t>
            </a:r>
            <a:r>
              <a:rPr lang="en-US"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25" dirty="0">
                <a:solidFill>
                  <a:srgbClr val="CAD6DE"/>
                </a:solidFill>
                <a:latin typeface="Tahoma"/>
                <a:cs typeface="Tahoma"/>
              </a:rPr>
              <a:t>are </a:t>
            </a:r>
            <a:r>
              <a:rPr lang="en-US" sz="1400" dirty="0">
                <a:solidFill>
                  <a:srgbClr val="CAD6DE"/>
                </a:solidFill>
                <a:latin typeface="Tahoma"/>
                <a:cs typeface="Tahoma"/>
              </a:rPr>
              <a:t>on</a:t>
            </a:r>
            <a:r>
              <a:rPr lang="en-US"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60" dirty="0">
                <a:solidFill>
                  <a:srgbClr val="CAD6DE"/>
                </a:solidFill>
                <a:latin typeface="Tahoma"/>
                <a:cs typeface="Tahoma"/>
              </a:rPr>
              <a:t>a</a:t>
            </a:r>
            <a:r>
              <a:rPr lang="en-US"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25" dirty="0">
                <a:solidFill>
                  <a:srgbClr val="CAD6DE"/>
                </a:solidFill>
                <a:latin typeface="Tahoma"/>
                <a:cs typeface="Tahoma"/>
              </a:rPr>
              <a:t>similar</a:t>
            </a:r>
            <a:r>
              <a:rPr lang="en-US"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45" dirty="0">
                <a:solidFill>
                  <a:srgbClr val="CAD6DE"/>
                </a:solidFill>
                <a:latin typeface="Tahoma"/>
                <a:cs typeface="Tahoma"/>
              </a:rPr>
              <a:t>scale,</a:t>
            </a:r>
            <a:r>
              <a:rPr lang="en-US"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20" dirty="0">
                <a:solidFill>
                  <a:srgbClr val="CAD6DE"/>
                </a:solidFill>
                <a:latin typeface="Tahoma"/>
                <a:cs typeface="Tahoma"/>
              </a:rPr>
              <a:t>preventing</a:t>
            </a:r>
            <a:r>
              <a:rPr lang="en-US"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35" dirty="0">
                <a:solidFill>
                  <a:srgbClr val="CAD6DE"/>
                </a:solidFill>
                <a:latin typeface="Tahoma"/>
                <a:cs typeface="Tahoma"/>
              </a:rPr>
              <a:t>bias</a:t>
            </a:r>
            <a:r>
              <a:rPr lang="en-US"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25" dirty="0">
                <a:solidFill>
                  <a:srgbClr val="CAD6DE"/>
                </a:solidFill>
                <a:latin typeface="Tahoma"/>
                <a:cs typeface="Tahoma"/>
              </a:rPr>
              <a:t>in </a:t>
            </a:r>
            <a:r>
              <a:rPr lang="en-US" sz="1400" dirty="0">
                <a:solidFill>
                  <a:srgbClr val="CAD6DE"/>
                </a:solidFill>
                <a:latin typeface="Tahoma"/>
                <a:cs typeface="Tahoma"/>
              </a:rPr>
              <a:t>model</a:t>
            </a:r>
            <a:r>
              <a:rPr lang="en-US" sz="1400" spc="-1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lang="en-US" sz="1400" spc="-10" dirty="0">
                <a:solidFill>
                  <a:srgbClr val="CAD6DE"/>
                </a:solidFill>
                <a:latin typeface="Tahoma"/>
                <a:cs typeface="Tahoma"/>
              </a:rPr>
              <a:t>training.</a:t>
            </a:r>
            <a:endParaRPr lang="en-US"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3750" y="253"/>
            <a:ext cx="4286249" cy="6438645"/>
            <a:chOff x="7143750" y="253"/>
            <a:chExt cx="4286249" cy="6438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49" cy="643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2350" y="1304924"/>
              <a:ext cx="3829049" cy="38290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4878" y="854075"/>
            <a:ext cx="5471122" cy="53142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lang="en-IN" dirty="0">
                <a:solidFill>
                  <a:srgbClr val="FF0000"/>
                </a:solidFill>
              </a:rPr>
              <a:t>Exploratory Data Analysis</a:t>
            </a:r>
            <a:endParaRPr spc="280" dirty="0">
              <a:solidFill>
                <a:srgbClr val="FF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8175" y="2419349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389825" y="0"/>
                </a:moveTo>
                <a:lnTo>
                  <a:pt x="19749" y="0"/>
                </a:lnTo>
                <a:lnTo>
                  <a:pt x="16847" y="571"/>
                </a:lnTo>
                <a:lnTo>
                  <a:pt x="0" y="19748"/>
                </a:lnTo>
                <a:lnTo>
                  <a:pt x="0" y="386803"/>
                </a:lnTo>
                <a:lnTo>
                  <a:pt x="0" y="389826"/>
                </a:lnTo>
                <a:lnTo>
                  <a:pt x="19749" y="409575"/>
                </a:lnTo>
                <a:lnTo>
                  <a:pt x="389825" y="409575"/>
                </a:lnTo>
                <a:lnTo>
                  <a:pt x="409575" y="389826"/>
                </a:lnTo>
                <a:lnTo>
                  <a:pt x="409575" y="19748"/>
                </a:lnTo>
                <a:lnTo>
                  <a:pt x="392727" y="571"/>
                </a:lnTo>
                <a:lnTo>
                  <a:pt x="389825" y="0"/>
                </a:lnTo>
                <a:close/>
              </a:path>
            </a:pathLst>
          </a:custGeom>
          <a:solidFill>
            <a:srgbClr val="2F4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242" y="2444750"/>
            <a:ext cx="1466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14" dirty="0">
                <a:solidFill>
                  <a:srgbClr val="CAD6DE"/>
                </a:solidFill>
                <a:latin typeface="Yu Gothic"/>
                <a:cs typeface="Yu Gothic"/>
              </a:rPr>
              <a:t>1</a:t>
            </a:r>
            <a:endParaRPr sz="2000">
              <a:latin typeface="Yu Gothic"/>
              <a:cs typeface="Yu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6917" y="2401887"/>
            <a:ext cx="2202180" cy="16046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500"/>
              </a:spcBef>
            </a:pPr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Data Summary</a:t>
            </a:r>
            <a:endParaRPr lang="en-IN" spc="-20" dirty="0">
              <a:solidFill>
                <a:schemeClr val="tx2">
                  <a:lumMod val="40000"/>
                  <a:lumOff val="60000"/>
                </a:schemeClr>
              </a:solidFill>
              <a:latin typeface="Tahoma"/>
              <a:cs typeface="Tahoma"/>
            </a:endParaRPr>
          </a:p>
          <a:p>
            <a:pPr marL="12700" marR="5080">
              <a:lnSpc>
                <a:spcPct val="136900"/>
              </a:lnSpc>
              <a:spcBef>
                <a:spcPts val="500"/>
              </a:spcBef>
            </a:pP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Calculate</a:t>
            </a:r>
            <a:r>
              <a:rPr sz="140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descriptive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statistics</a:t>
            </a:r>
            <a:r>
              <a:rPr sz="14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to</a:t>
            </a:r>
            <a:r>
              <a:rPr sz="14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CAD6DE"/>
                </a:solidFill>
                <a:latin typeface="Tahoma"/>
                <a:cs typeface="Tahoma"/>
              </a:rPr>
              <a:t>gain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insights</a:t>
            </a:r>
            <a:r>
              <a:rPr sz="14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into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data</a:t>
            </a:r>
            <a:r>
              <a:rPr sz="140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distribution</a:t>
            </a:r>
            <a:r>
              <a:rPr sz="1400" spc="-5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and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relationships.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67125" y="2419349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389826" y="0"/>
                </a:moveTo>
                <a:lnTo>
                  <a:pt x="19748" y="0"/>
                </a:lnTo>
                <a:lnTo>
                  <a:pt x="16852" y="571"/>
                </a:lnTo>
                <a:lnTo>
                  <a:pt x="0" y="19748"/>
                </a:lnTo>
                <a:lnTo>
                  <a:pt x="0" y="386803"/>
                </a:lnTo>
                <a:lnTo>
                  <a:pt x="0" y="389826"/>
                </a:lnTo>
                <a:lnTo>
                  <a:pt x="19748" y="409575"/>
                </a:lnTo>
                <a:lnTo>
                  <a:pt x="389826" y="409575"/>
                </a:lnTo>
                <a:lnTo>
                  <a:pt x="409575" y="389826"/>
                </a:lnTo>
                <a:lnTo>
                  <a:pt x="409575" y="19748"/>
                </a:lnTo>
                <a:lnTo>
                  <a:pt x="392722" y="571"/>
                </a:lnTo>
                <a:lnTo>
                  <a:pt x="389826" y="0"/>
                </a:lnTo>
                <a:close/>
              </a:path>
            </a:pathLst>
          </a:custGeom>
          <a:solidFill>
            <a:srgbClr val="2F4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53688" y="2444750"/>
            <a:ext cx="22860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425" dirty="0">
                <a:solidFill>
                  <a:srgbClr val="CAD6DE"/>
                </a:solidFill>
                <a:latin typeface="Yu Gothic"/>
                <a:cs typeface="Yu Gothic"/>
              </a:rPr>
              <a:t>2</a:t>
            </a:r>
            <a:endParaRPr sz="2000">
              <a:latin typeface="Yu Gothic"/>
              <a:cs typeface="Yu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2291" y="2401887"/>
            <a:ext cx="2254885" cy="152028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500"/>
              </a:spcBef>
            </a:pPr>
            <a:endParaRPr lang="en-IN" sz="1400" spc="-30" dirty="0">
              <a:solidFill>
                <a:srgbClr val="CAD6DE"/>
              </a:solidFill>
              <a:latin typeface="Tahoma"/>
              <a:cs typeface="Tahoma"/>
            </a:endParaRPr>
          </a:p>
          <a:p>
            <a:pPr marL="12700" marR="5080">
              <a:lnSpc>
                <a:spcPct val="136900"/>
              </a:lnSpc>
              <a:spcBef>
                <a:spcPts val="500"/>
              </a:spcBef>
            </a:pP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Create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informative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visualizations</a:t>
            </a:r>
            <a:r>
              <a:rPr sz="1400" spc="-4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such</a:t>
            </a:r>
            <a:r>
              <a:rPr sz="1400" spc="-4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as </a:t>
            </a:r>
            <a:r>
              <a:rPr sz="1400" spc="-35" dirty="0">
                <a:solidFill>
                  <a:srgbClr val="CAD6DE"/>
                </a:solidFill>
                <a:latin typeface="Tahoma"/>
                <a:cs typeface="Tahoma"/>
              </a:rPr>
              <a:t>histograms,</a:t>
            </a:r>
            <a:r>
              <a:rPr sz="14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scatter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plots,</a:t>
            </a:r>
            <a:r>
              <a:rPr sz="14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and correlation</a:t>
            </a:r>
            <a:r>
              <a:rPr sz="1400" spc="-1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matrices.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8175" y="4610100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389825" y="0"/>
                </a:moveTo>
                <a:lnTo>
                  <a:pt x="19749" y="0"/>
                </a:lnTo>
                <a:lnTo>
                  <a:pt x="16847" y="571"/>
                </a:lnTo>
                <a:lnTo>
                  <a:pt x="0" y="19748"/>
                </a:lnTo>
                <a:lnTo>
                  <a:pt x="0" y="386803"/>
                </a:lnTo>
                <a:lnTo>
                  <a:pt x="0" y="389826"/>
                </a:lnTo>
                <a:lnTo>
                  <a:pt x="19749" y="409575"/>
                </a:lnTo>
                <a:lnTo>
                  <a:pt x="389825" y="409575"/>
                </a:lnTo>
                <a:lnTo>
                  <a:pt x="409575" y="389826"/>
                </a:lnTo>
                <a:lnTo>
                  <a:pt x="409575" y="19748"/>
                </a:lnTo>
                <a:lnTo>
                  <a:pt x="392727" y="571"/>
                </a:lnTo>
                <a:lnTo>
                  <a:pt x="389825" y="0"/>
                </a:lnTo>
                <a:close/>
              </a:path>
            </a:pathLst>
          </a:custGeom>
          <a:solidFill>
            <a:srgbClr val="2F4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6380" y="4635500"/>
            <a:ext cx="23241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459" dirty="0">
                <a:solidFill>
                  <a:srgbClr val="CAD6DE"/>
                </a:solidFill>
                <a:latin typeface="Yu Gothic"/>
                <a:cs typeface="Yu Gothic"/>
              </a:rPr>
              <a:t>3</a:t>
            </a:r>
            <a:endParaRPr sz="2000">
              <a:latin typeface="Yu Gothic"/>
              <a:cs typeface="Yu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6917" y="4592637"/>
            <a:ext cx="5003800" cy="1033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38400"/>
              </a:lnSpc>
              <a:spcBef>
                <a:spcPts val="550"/>
              </a:spcBef>
            </a:pPr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Pattern Identification</a:t>
            </a:r>
            <a:endParaRPr lang="en-IN" dirty="0">
              <a:solidFill>
                <a:schemeClr val="tx2">
                  <a:lumMod val="40000"/>
                  <a:lumOff val="60000"/>
                </a:schemeClr>
              </a:solidFill>
              <a:latin typeface="Tahoma"/>
              <a:cs typeface="Tahoma"/>
            </a:endParaRPr>
          </a:p>
          <a:p>
            <a:pPr marL="12700" marR="5080">
              <a:lnSpc>
                <a:spcPct val="138400"/>
              </a:lnSpc>
              <a:spcBef>
                <a:spcPts val="550"/>
              </a:spcBef>
            </a:pP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Analyze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CAD6DE"/>
                </a:solidFill>
                <a:latin typeface="Tahoma"/>
                <a:cs typeface="Tahoma"/>
              </a:rPr>
              <a:t>trends,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CAD6DE"/>
                </a:solidFill>
                <a:latin typeface="Tahoma"/>
                <a:cs typeface="Tahoma"/>
              </a:rPr>
              <a:t>seasonality,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other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patterns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that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can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influence sales.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84CC73-21C2-B83C-64D2-CE69FE46A217}"/>
              </a:ext>
            </a:extLst>
          </p:cNvPr>
          <p:cNvSpPr txBox="1"/>
          <p:nvPr/>
        </p:nvSpPr>
        <p:spPr>
          <a:xfrm>
            <a:off x="4053334" y="2405145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Data Visualization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3750" y="253"/>
            <a:ext cx="4286249" cy="6438646"/>
            <a:chOff x="7143750" y="253"/>
            <a:chExt cx="4286249" cy="643864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49" cy="64386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2350" y="2028824"/>
              <a:ext cx="3829049" cy="23812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8635" y="958787"/>
            <a:ext cx="5819343" cy="53142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lang="en-IN" dirty="0">
                <a:solidFill>
                  <a:srgbClr val="FFC000"/>
                </a:solidFill>
              </a:rPr>
              <a:t>Model Selection and Training</a:t>
            </a:r>
            <a:endParaRPr spc="55" dirty="0">
              <a:solidFill>
                <a:srgbClr val="FFC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8175" y="2333624"/>
            <a:ext cx="2838450" cy="1609725"/>
          </a:xfrm>
          <a:custGeom>
            <a:avLst/>
            <a:gdLst/>
            <a:ahLst/>
            <a:cxnLst/>
            <a:rect l="l" t="t" r="r" b="b"/>
            <a:pathLst>
              <a:path w="2838450" h="1609725">
                <a:moveTo>
                  <a:pt x="2818701" y="0"/>
                </a:moveTo>
                <a:lnTo>
                  <a:pt x="19749" y="0"/>
                </a:lnTo>
                <a:lnTo>
                  <a:pt x="16847" y="571"/>
                </a:lnTo>
                <a:lnTo>
                  <a:pt x="0" y="19748"/>
                </a:lnTo>
                <a:lnTo>
                  <a:pt x="0" y="1586953"/>
                </a:lnTo>
                <a:lnTo>
                  <a:pt x="0" y="1589976"/>
                </a:lnTo>
                <a:lnTo>
                  <a:pt x="19749" y="1609725"/>
                </a:lnTo>
                <a:lnTo>
                  <a:pt x="2818701" y="1609725"/>
                </a:lnTo>
                <a:lnTo>
                  <a:pt x="2838450" y="1589976"/>
                </a:lnTo>
                <a:lnTo>
                  <a:pt x="2838450" y="19748"/>
                </a:lnTo>
                <a:lnTo>
                  <a:pt x="2821597" y="571"/>
                </a:lnTo>
                <a:lnTo>
                  <a:pt x="2818701" y="0"/>
                </a:lnTo>
                <a:close/>
              </a:path>
            </a:pathLst>
          </a:custGeom>
          <a:solidFill>
            <a:srgbClr val="2F4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7045" y="2497137"/>
            <a:ext cx="2300605" cy="12287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Linear Regression</a:t>
            </a:r>
            <a:endParaRPr sz="165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 marR="85090">
              <a:lnSpc>
                <a:spcPct val="138400"/>
              </a:lnSpc>
              <a:spcBef>
                <a:spcPts val="475"/>
              </a:spcBef>
            </a:pP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A</a:t>
            </a:r>
            <a:r>
              <a:rPr sz="1400" spc="-10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simple</a:t>
            </a:r>
            <a:r>
              <a:rPr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1400" spc="-10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interpretable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model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suitable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predicting continuous</a:t>
            </a:r>
            <a:r>
              <a:rPr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CAD6DE"/>
                </a:solidFill>
                <a:latin typeface="Tahoma"/>
                <a:cs typeface="Tahoma"/>
              </a:rPr>
              <a:t>sales</a:t>
            </a:r>
            <a:r>
              <a:rPr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values.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67125" y="2333624"/>
            <a:ext cx="2838450" cy="1609725"/>
          </a:xfrm>
          <a:custGeom>
            <a:avLst/>
            <a:gdLst/>
            <a:ahLst/>
            <a:cxnLst/>
            <a:rect l="l" t="t" r="r" b="b"/>
            <a:pathLst>
              <a:path w="2838450" h="1609725">
                <a:moveTo>
                  <a:pt x="2818701" y="0"/>
                </a:moveTo>
                <a:lnTo>
                  <a:pt x="19748" y="0"/>
                </a:lnTo>
                <a:lnTo>
                  <a:pt x="16852" y="571"/>
                </a:lnTo>
                <a:lnTo>
                  <a:pt x="0" y="19748"/>
                </a:lnTo>
                <a:lnTo>
                  <a:pt x="0" y="1586953"/>
                </a:lnTo>
                <a:lnTo>
                  <a:pt x="0" y="1589976"/>
                </a:lnTo>
                <a:lnTo>
                  <a:pt x="19748" y="1609725"/>
                </a:lnTo>
                <a:lnTo>
                  <a:pt x="2818701" y="1609725"/>
                </a:lnTo>
                <a:lnTo>
                  <a:pt x="2838450" y="1589976"/>
                </a:lnTo>
                <a:lnTo>
                  <a:pt x="2838450" y="19748"/>
                </a:lnTo>
                <a:lnTo>
                  <a:pt x="2821597" y="571"/>
                </a:lnTo>
                <a:lnTo>
                  <a:pt x="2818701" y="0"/>
                </a:lnTo>
                <a:close/>
              </a:path>
            </a:pathLst>
          </a:custGeom>
          <a:solidFill>
            <a:srgbClr val="2F4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32428" y="2497137"/>
            <a:ext cx="2495550" cy="131824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68580">
              <a:lnSpc>
                <a:spcPct val="138400"/>
              </a:lnSpc>
              <a:spcBef>
                <a:spcPts val="475"/>
              </a:spcBef>
            </a:pPr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Time Series Models</a:t>
            </a:r>
            <a:endParaRPr lang="en-IN" dirty="0">
              <a:solidFill>
                <a:schemeClr val="tx2">
                  <a:lumMod val="40000"/>
                  <a:lumOff val="60000"/>
                </a:schemeClr>
              </a:solidFill>
              <a:latin typeface="Tahoma"/>
              <a:cs typeface="Tahoma"/>
            </a:endParaRPr>
          </a:p>
          <a:p>
            <a:pPr marL="12700" marR="68580">
              <a:lnSpc>
                <a:spcPct val="138400"/>
              </a:lnSpc>
              <a:spcBef>
                <a:spcPts val="475"/>
              </a:spcBef>
            </a:pP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Models</a:t>
            </a:r>
            <a:r>
              <a:rPr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CAD6DE"/>
                </a:solidFill>
                <a:latin typeface="Tahoma"/>
                <a:cs typeface="Tahoma"/>
              </a:rPr>
              <a:t>like</a:t>
            </a:r>
            <a:r>
              <a:rPr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ARIMA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1400" spc="-9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Prophet </a:t>
            </a:r>
            <a:r>
              <a:rPr sz="1400" spc="-50" dirty="0">
                <a:solidFill>
                  <a:srgbClr val="CAD6DE"/>
                </a:solidFill>
                <a:latin typeface="Tahoma"/>
                <a:cs typeface="Tahoma"/>
              </a:rPr>
              <a:t>are</a:t>
            </a:r>
            <a:r>
              <a:rPr sz="14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well-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suited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z="140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forecasting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time-dependent</a:t>
            </a:r>
            <a:r>
              <a:rPr sz="1400" spc="-1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CAD6DE"/>
                </a:solidFill>
                <a:latin typeface="Tahoma"/>
                <a:cs typeface="Tahoma"/>
              </a:rPr>
              <a:t>sales</a:t>
            </a:r>
            <a:r>
              <a:rPr sz="1400" spc="-1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patterns.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8175" y="4124325"/>
            <a:ext cx="5867400" cy="1323975"/>
          </a:xfrm>
          <a:custGeom>
            <a:avLst/>
            <a:gdLst/>
            <a:ahLst/>
            <a:cxnLst/>
            <a:rect l="l" t="t" r="r" b="b"/>
            <a:pathLst>
              <a:path w="5867400" h="1323975">
                <a:moveTo>
                  <a:pt x="5847651" y="0"/>
                </a:moveTo>
                <a:lnTo>
                  <a:pt x="19749" y="0"/>
                </a:lnTo>
                <a:lnTo>
                  <a:pt x="16847" y="571"/>
                </a:lnTo>
                <a:lnTo>
                  <a:pt x="0" y="19748"/>
                </a:lnTo>
                <a:lnTo>
                  <a:pt x="0" y="1301205"/>
                </a:lnTo>
                <a:lnTo>
                  <a:pt x="0" y="1304221"/>
                </a:lnTo>
                <a:lnTo>
                  <a:pt x="19749" y="1323976"/>
                </a:lnTo>
                <a:lnTo>
                  <a:pt x="5847651" y="1323976"/>
                </a:lnTo>
                <a:lnTo>
                  <a:pt x="5867400" y="1304221"/>
                </a:lnTo>
                <a:lnTo>
                  <a:pt x="5867400" y="19748"/>
                </a:lnTo>
                <a:lnTo>
                  <a:pt x="5850547" y="571"/>
                </a:lnTo>
                <a:lnTo>
                  <a:pt x="5847651" y="0"/>
                </a:lnTo>
                <a:close/>
              </a:path>
            </a:pathLst>
          </a:custGeom>
          <a:solidFill>
            <a:srgbClr val="2F4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7045" y="4297362"/>
            <a:ext cx="5016500" cy="10209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38400"/>
              </a:lnSpc>
              <a:spcBef>
                <a:spcPts val="475"/>
              </a:spcBef>
            </a:pPr>
            <a:r>
              <a:rPr lang="en-IN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Machine Learning Models</a:t>
            </a:r>
            <a:endParaRPr lang="en-IN" spc="-10" dirty="0">
              <a:solidFill>
                <a:schemeClr val="tx2">
                  <a:lumMod val="40000"/>
                  <a:lumOff val="60000"/>
                </a:schemeClr>
              </a:solidFill>
              <a:latin typeface="Tahoma"/>
              <a:cs typeface="Tahoma"/>
            </a:endParaRPr>
          </a:p>
          <a:p>
            <a:pPr marL="12700" marR="5080">
              <a:lnSpc>
                <a:spcPct val="138400"/>
              </a:lnSpc>
              <a:spcBef>
                <a:spcPts val="475"/>
              </a:spcBef>
            </a:pP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Consider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models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CAD6DE"/>
                </a:solidFill>
                <a:latin typeface="Tahoma"/>
                <a:cs typeface="Tahoma"/>
              </a:rPr>
              <a:t>like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Decision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Trees,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Random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CAD6DE"/>
                </a:solidFill>
                <a:latin typeface="Tahoma"/>
                <a:cs typeface="Tahoma"/>
              </a:rPr>
              <a:t>Forests,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AD6DE"/>
                </a:solidFill>
                <a:latin typeface="Tahoma"/>
                <a:cs typeface="Tahoma"/>
              </a:rPr>
              <a:t>or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Gradient Boosting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complex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relationships.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0958195" cy="6438265"/>
          </a:xfrm>
          <a:custGeom>
            <a:avLst/>
            <a:gdLst/>
            <a:ahLst/>
            <a:cxnLst/>
            <a:rect l="l" t="t" r="r" b="b"/>
            <a:pathLst>
              <a:path w="10958195" h="6438265">
                <a:moveTo>
                  <a:pt x="10958070" y="0"/>
                </a:moveTo>
                <a:lnTo>
                  <a:pt x="0" y="0"/>
                </a:lnTo>
                <a:lnTo>
                  <a:pt x="0" y="6437866"/>
                </a:lnTo>
                <a:lnTo>
                  <a:pt x="10958070" y="6437866"/>
                </a:lnTo>
                <a:lnTo>
                  <a:pt x="10958070" y="0"/>
                </a:lnTo>
                <a:close/>
              </a:path>
            </a:pathLst>
          </a:custGeom>
          <a:solidFill>
            <a:srgbClr val="102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09720" cy="6438265"/>
            <a:chOff x="0" y="0"/>
            <a:chExt cx="4109720" cy="64382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09276" cy="64378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161" y="1899399"/>
              <a:ext cx="3670953" cy="2648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07830" y="471281"/>
            <a:ext cx="5655370" cy="107753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029"/>
              </a:lnSpc>
              <a:spcBef>
                <a:spcPts val="50"/>
              </a:spcBef>
            </a:pPr>
            <a:r>
              <a:rPr lang="en-IN" sz="4800" dirty="0">
                <a:solidFill>
                  <a:schemeClr val="accent4"/>
                </a:solidFill>
              </a:rPr>
              <a:t>Hyperparameter Tuning</a:t>
            </a:r>
            <a:endParaRPr sz="8000" dirty="0">
              <a:solidFill>
                <a:schemeClr val="accent4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1102" y="1771555"/>
            <a:ext cx="873760" cy="1397635"/>
          </a:xfrm>
          <a:custGeom>
            <a:avLst/>
            <a:gdLst/>
            <a:ahLst/>
            <a:cxnLst/>
            <a:rect l="l" t="t" r="r" b="b"/>
            <a:pathLst>
              <a:path w="873760" h="1397635">
                <a:moveTo>
                  <a:pt x="873224" y="0"/>
                </a:moveTo>
                <a:lnTo>
                  <a:pt x="436606" y="174647"/>
                </a:lnTo>
                <a:lnTo>
                  <a:pt x="0" y="0"/>
                </a:lnTo>
                <a:lnTo>
                  <a:pt x="0" y="1222506"/>
                </a:lnTo>
                <a:lnTo>
                  <a:pt x="436606" y="1397154"/>
                </a:lnTo>
                <a:lnTo>
                  <a:pt x="873224" y="1222506"/>
                </a:lnTo>
                <a:lnTo>
                  <a:pt x="873224" y="0"/>
                </a:lnTo>
                <a:close/>
              </a:path>
            </a:pathLst>
          </a:custGeom>
          <a:solidFill>
            <a:srgbClr val="2F4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82656" y="2291417"/>
            <a:ext cx="14922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20" dirty="0">
                <a:solidFill>
                  <a:srgbClr val="CAD6DE"/>
                </a:solidFill>
                <a:latin typeface="Yu Gothic"/>
                <a:cs typeface="Yu Gothic"/>
              </a:rPr>
              <a:t>1</a:t>
            </a:r>
            <a:endParaRPr sz="2050">
              <a:latin typeface="Yu Gothic"/>
              <a:cs typeface="Yu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43015" y="1927792"/>
            <a:ext cx="4064000" cy="85702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Grid Search</a:t>
            </a:r>
            <a:endParaRPr sz="160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 marR="5080">
              <a:lnSpc>
                <a:spcPct val="133200"/>
              </a:lnSpc>
              <a:spcBef>
                <a:spcPts val="600"/>
              </a:spcBef>
            </a:pPr>
            <a:r>
              <a:rPr sz="1350" spc="-85" dirty="0">
                <a:solidFill>
                  <a:srgbClr val="CAD6DE"/>
                </a:solidFill>
                <a:latin typeface="Tahoma"/>
                <a:cs typeface="Tahoma"/>
              </a:rPr>
              <a:t>Try</a:t>
            </a:r>
            <a:r>
              <a:rPr sz="135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different</a:t>
            </a:r>
            <a:r>
              <a:rPr sz="135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combinations</a:t>
            </a:r>
            <a:r>
              <a:rPr sz="135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CAD6DE"/>
                </a:solidFill>
                <a:latin typeface="Tahoma"/>
                <a:cs typeface="Tahoma"/>
              </a:rPr>
              <a:t>of</a:t>
            </a:r>
            <a:r>
              <a:rPr sz="135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CAD6DE"/>
                </a:solidFill>
                <a:latin typeface="Tahoma"/>
                <a:cs typeface="Tahoma"/>
              </a:rPr>
              <a:t>hyperparameters</a:t>
            </a:r>
            <a:r>
              <a:rPr sz="135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within</a:t>
            </a:r>
            <a:r>
              <a:rPr sz="1350"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50" dirty="0">
                <a:solidFill>
                  <a:srgbClr val="CAD6DE"/>
                </a:solidFill>
                <a:latin typeface="Tahoma"/>
                <a:cs typeface="Tahoma"/>
              </a:rPr>
              <a:t>a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specified</a:t>
            </a:r>
            <a:r>
              <a:rPr sz="1350" spc="-4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range.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1102" y="3168709"/>
            <a:ext cx="873760" cy="1397635"/>
          </a:xfrm>
          <a:custGeom>
            <a:avLst/>
            <a:gdLst/>
            <a:ahLst/>
            <a:cxnLst/>
            <a:rect l="l" t="t" r="r" b="b"/>
            <a:pathLst>
              <a:path w="873760" h="1397635">
                <a:moveTo>
                  <a:pt x="873224" y="0"/>
                </a:moveTo>
                <a:lnTo>
                  <a:pt x="436606" y="174647"/>
                </a:lnTo>
                <a:lnTo>
                  <a:pt x="0" y="0"/>
                </a:lnTo>
                <a:lnTo>
                  <a:pt x="0" y="1222506"/>
                </a:lnTo>
                <a:lnTo>
                  <a:pt x="436606" y="1397154"/>
                </a:lnTo>
                <a:lnTo>
                  <a:pt x="873224" y="1222506"/>
                </a:lnTo>
                <a:lnTo>
                  <a:pt x="873224" y="0"/>
                </a:lnTo>
                <a:close/>
              </a:path>
            </a:pathLst>
          </a:custGeom>
          <a:solidFill>
            <a:srgbClr val="2F4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41138" y="3688571"/>
            <a:ext cx="23241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434" dirty="0">
                <a:solidFill>
                  <a:srgbClr val="CAD6DE"/>
                </a:solidFill>
                <a:latin typeface="Yu Gothic"/>
                <a:cs typeface="Yu Gothic"/>
              </a:rPr>
              <a:t>2</a:t>
            </a:r>
            <a:endParaRPr sz="2050">
              <a:latin typeface="Yu Gothic"/>
              <a:cs typeface="Yu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3018" y="3324945"/>
            <a:ext cx="4291965" cy="85702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Random Search</a:t>
            </a:r>
            <a:endParaRPr sz="160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 marR="5080">
              <a:lnSpc>
                <a:spcPct val="133200"/>
              </a:lnSpc>
              <a:spcBef>
                <a:spcPts val="600"/>
              </a:spcBef>
            </a:pP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Randomly</a:t>
            </a:r>
            <a:r>
              <a:rPr sz="135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sample</a:t>
            </a:r>
            <a:r>
              <a:rPr sz="135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CAD6DE"/>
                </a:solidFill>
                <a:latin typeface="Tahoma"/>
                <a:cs typeface="Tahoma"/>
              </a:rPr>
              <a:t>hyperparameter</a:t>
            </a:r>
            <a:r>
              <a:rPr sz="135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50" dirty="0">
                <a:solidFill>
                  <a:srgbClr val="CAD6DE"/>
                </a:solidFill>
                <a:latin typeface="Tahoma"/>
                <a:cs typeface="Tahoma"/>
              </a:rPr>
              <a:t>values,</a:t>
            </a:r>
            <a:r>
              <a:rPr sz="1350" spc="-5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CAD6DE"/>
                </a:solidFill>
                <a:latin typeface="Tahoma"/>
                <a:cs typeface="Tahoma"/>
              </a:rPr>
              <a:t>offering</a:t>
            </a:r>
            <a:r>
              <a:rPr sz="1350" spc="-5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greater efficiency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z="135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50" dirty="0">
                <a:solidFill>
                  <a:srgbClr val="CAD6DE"/>
                </a:solidFill>
                <a:latin typeface="Tahoma"/>
                <a:cs typeface="Tahoma"/>
              </a:rPr>
              <a:t>large</a:t>
            </a:r>
            <a:r>
              <a:rPr sz="135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45" dirty="0">
                <a:solidFill>
                  <a:srgbClr val="CAD6DE"/>
                </a:solidFill>
                <a:latin typeface="Tahoma"/>
                <a:cs typeface="Tahoma"/>
              </a:rPr>
              <a:t>search</a:t>
            </a:r>
            <a:r>
              <a:rPr sz="135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spaces.</a:t>
            </a:r>
            <a:endParaRPr sz="1350" dirty="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21102" y="4565863"/>
            <a:ext cx="873760" cy="1397635"/>
          </a:xfrm>
          <a:custGeom>
            <a:avLst/>
            <a:gdLst/>
            <a:ahLst/>
            <a:cxnLst/>
            <a:rect l="l" t="t" r="r" b="b"/>
            <a:pathLst>
              <a:path w="873760" h="1397635">
                <a:moveTo>
                  <a:pt x="873224" y="0"/>
                </a:moveTo>
                <a:lnTo>
                  <a:pt x="436606" y="174647"/>
                </a:lnTo>
                <a:lnTo>
                  <a:pt x="0" y="0"/>
                </a:lnTo>
                <a:lnTo>
                  <a:pt x="0" y="1222507"/>
                </a:lnTo>
                <a:lnTo>
                  <a:pt x="436606" y="1397151"/>
                </a:lnTo>
                <a:lnTo>
                  <a:pt x="873224" y="1222507"/>
                </a:lnTo>
                <a:lnTo>
                  <a:pt x="873224" y="0"/>
                </a:lnTo>
                <a:close/>
              </a:path>
            </a:pathLst>
          </a:custGeom>
          <a:solidFill>
            <a:srgbClr val="2F46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39141" y="5085722"/>
            <a:ext cx="2362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459" dirty="0">
                <a:solidFill>
                  <a:srgbClr val="CAD6DE"/>
                </a:solidFill>
                <a:latin typeface="Yu Gothic"/>
                <a:cs typeface="Yu Gothic"/>
              </a:rPr>
              <a:t>3</a:t>
            </a:r>
            <a:endParaRPr sz="2050">
              <a:latin typeface="Yu Gothic"/>
              <a:cs typeface="Yu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3018" y="4722097"/>
            <a:ext cx="4337050" cy="88780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Bayesian Optimization</a:t>
            </a:r>
            <a:endParaRPr sz="160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 marR="5080">
              <a:lnSpc>
                <a:spcPct val="133200"/>
              </a:lnSpc>
              <a:spcBef>
                <a:spcPts val="600"/>
              </a:spcBef>
            </a:pPr>
            <a:r>
              <a:rPr sz="1350" dirty="0">
                <a:solidFill>
                  <a:srgbClr val="CAD6DE"/>
                </a:solidFill>
                <a:latin typeface="Tahoma"/>
                <a:cs typeface="Tahoma"/>
              </a:rPr>
              <a:t>Utilize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65" dirty="0">
                <a:solidFill>
                  <a:srgbClr val="CAD6DE"/>
                </a:solidFill>
                <a:latin typeface="Tahoma"/>
                <a:cs typeface="Tahoma"/>
              </a:rPr>
              <a:t>a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CAD6DE"/>
                </a:solidFill>
                <a:latin typeface="Tahoma"/>
                <a:cs typeface="Tahoma"/>
              </a:rPr>
              <a:t>probabilistic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CAD6DE"/>
                </a:solidFill>
                <a:latin typeface="Tahoma"/>
                <a:cs typeface="Tahoma"/>
              </a:rPr>
              <a:t>model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CAD6DE"/>
                </a:solidFill>
                <a:latin typeface="Tahoma"/>
                <a:cs typeface="Tahoma"/>
              </a:rPr>
              <a:t>to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CAD6DE"/>
                </a:solidFill>
                <a:latin typeface="Tahoma"/>
                <a:cs typeface="Tahoma"/>
              </a:rPr>
              <a:t>guide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the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45" dirty="0">
                <a:solidFill>
                  <a:srgbClr val="CAD6DE"/>
                </a:solidFill>
                <a:latin typeface="Tahoma"/>
                <a:cs typeface="Tahoma"/>
              </a:rPr>
              <a:t>search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z="135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CAD6DE"/>
                </a:solidFill>
                <a:latin typeface="Tahoma"/>
                <a:cs typeface="Tahoma"/>
              </a:rPr>
              <a:t>optimal hyperparameters.</a:t>
            </a:r>
            <a:endParaRPr sz="13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879" y="777875"/>
            <a:ext cx="8459470" cy="6315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4000" dirty="0">
                <a:solidFill>
                  <a:srgbClr val="FF0066"/>
                </a:solidFill>
              </a:rPr>
              <a:t>Sales Forecasting and Prediction</a:t>
            </a:r>
            <a:endParaRPr sz="4000" spc="495" dirty="0">
              <a:solidFill>
                <a:srgbClr val="FF0066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5" y="1695449"/>
            <a:ext cx="4943475" cy="304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4879" y="4954588"/>
            <a:ext cx="4364355" cy="1094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Time Series Forecasts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000" spc="-10" dirty="0">
                <a:solidFill>
                  <a:srgbClr val="CAD6DE"/>
                </a:solidFill>
                <a:latin typeface="Tahoma"/>
                <a:cs typeface="Tahoma"/>
              </a:rPr>
              <a:t>Predict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CAD6DE"/>
                </a:solidFill>
                <a:latin typeface="Tahoma"/>
                <a:cs typeface="Tahoma"/>
              </a:rPr>
              <a:t>future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CAD6DE"/>
                </a:solidFill>
                <a:latin typeface="Tahoma"/>
                <a:cs typeface="Tahoma"/>
              </a:rPr>
              <a:t>sales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CAD6DE"/>
                </a:solidFill>
                <a:latin typeface="Tahoma"/>
                <a:cs typeface="Tahoma"/>
              </a:rPr>
              <a:t>based</a:t>
            </a:r>
            <a:r>
              <a:rPr sz="20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AD6DE"/>
                </a:solidFill>
                <a:latin typeface="Tahoma"/>
                <a:cs typeface="Tahoma"/>
              </a:rPr>
              <a:t>on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CAD6DE"/>
                </a:solidFill>
                <a:latin typeface="Tahoma"/>
                <a:cs typeface="Tahoma"/>
              </a:rPr>
              <a:t>historical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CAD6DE"/>
                </a:solidFill>
                <a:latin typeface="Tahoma"/>
                <a:cs typeface="Tahoma"/>
              </a:rPr>
              <a:t>data</a:t>
            </a:r>
            <a:r>
              <a:rPr sz="20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AD6DE"/>
                </a:solidFill>
                <a:latin typeface="Tahoma"/>
                <a:cs typeface="Tahoma"/>
              </a:rPr>
              <a:t>patterns.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8927" y="4954588"/>
            <a:ext cx="4937125" cy="1094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Scenario Analysis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000" spc="-10" dirty="0">
                <a:solidFill>
                  <a:srgbClr val="CAD6DE"/>
                </a:solidFill>
                <a:latin typeface="Tahoma"/>
                <a:cs typeface="Tahoma"/>
              </a:rPr>
              <a:t>Explore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AD6DE"/>
                </a:solidFill>
                <a:latin typeface="Tahoma"/>
                <a:cs typeface="Tahoma"/>
              </a:rPr>
              <a:t>different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CAD6DE"/>
                </a:solidFill>
                <a:latin typeface="Tahoma"/>
                <a:cs typeface="Tahoma"/>
              </a:rPr>
              <a:t>scenarios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CAD6DE"/>
                </a:solidFill>
                <a:latin typeface="Tahoma"/>
                <a:cs typeface="Tahoma"/>
              </a:rPr>
              <a:t>their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AD6DE"/>
                </a:solidFill>
                <a:latin typeface="Tahoma"/>
                <a:cs typeface="Tahoma"/>
              </a:rPr>
              <a:t>impact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AD6DE"/>
                </a:solidFill>
                <a:latin typeface="Tahoma"/>
                <a:cs typeface="Tahoma"/>
              </a:rPr>
              <a:t>on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CAD6DE"/>
                </a:solidFill>
                <a:latin typeface="Tahoma"/>
                <a:cs typeface="Tahoma"/>
              </a:rPr>
              <a:t>sales</a:t>
            </a:r>
            <a:r>
              <a:rPr sz="20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AD6DE"/>
                </a:solidFill>
                <a:latin typeface="Tahoma"/>
                <a:cs typeface="Tahoma"/>
              </a:rPr>
              <a:t>predictions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.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879" y="2997200"/>
            <a:ext cx="7212965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3600" dirty="0">
                <a:solidFill>
                  <a:srgbClr val="FFC000"/>
                </a:solidFill>
              </a:rPr>
              <a:t>Deployment and Integration</a:t>
            </a:r>
            <a:endParaRPr sz="3350" dirty="0">
              <a:solidFill>
                <a:srgbClr val="FFC000"/>
              </a:solidFill>
              <a:latin typeface="Yu Gothic"/>
              <a:cs typeface="Yu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8175" y="3887838"/>
            <a:ext cx="455930" cy="319405"/>
          </a:xfrm>
          <a:custGeom>
            <a:avLst/>
            <a:gdLst/>
            <a:ahLst/>
            <a:cxnLst/>
            <a:rect l="l" t="t" r="r" b="b"/>
            <a:pathLst>
              <a:path w="455930" h="319404">
                <a:moveTo>
                  <a:pt x="193550" y="0"/>
                </a:moveTo>
                <a:lnTo>
                  <a:pt x="146016" y="9334"/>
                </a:lnTo>
                <a:lnTo>
                  <a:pt x="106853" y="34859"/>
                </a:lnTo>
                <a:lnTo>
                  <a:pt x="79766" y="72860"/>
                </a:lnTo>
                <a:lnTo>
                  <a:pt x="68455" y="119621"/>
                </a:lnTo>
                <a:lnTo>
                  <a:pt x="40947" y="134387"/>
                </a:lnTo>
                <a:lnTo>
                  <a:pt x="19283" y="156492"/>
                </a:lnTo>
                <a:lnTo>
                  <a:pt x="5092" y="184336"/>
                </a:lnTo>
                <a:lnTo>
                  <a:pt x="0" y="216319"/>
                </a:lnTo>
                <a:lnTo>
                  <a:pt x="8055" y="256194"/>
                </a:lnTo>
                <a:lnTo>
                  <a:pt x="30020" y="288769"/>
                </a:lnTo>
                <a:lnTo>
                  <a:pt x="62592" y="310738"/>
                </a:lnTo>
                <a:lnTo>
                  <a:pt x="102468" y="318795"/>
                </a:lnTo>
                <a:lnTo>
                  <a:pt x="364331" y="318795"/>
                </a:lnTo>
                <a:lnTo>
                  <a:pt x="399786" y="311637"/>
                </a:lnTo>
                <a:lnTo>
                  <a:pt x="422944" y="296024"/>
                </a:lnTo>
                <a:lnTo>
                  <a:pt x="102468" y="296024"/>
                </a:lnTo>
                <a:lnTo>
                  <a:pt x="71432" y="289764"/>
                </a:lnTo>
                <a:lnTo>
                  <a:pt x="46101" y="272688"/>
                </a:lnTo>
                <a:lnTo>
                  <a:pt x="29029" y="247353"/>
                </a:lnTo>
                <a:lnTo>
                  <a:pt x="22771" y="216319"/>
                </a:lnTo>
                <a:lnTo>
                  <a:pt x="26724" y="191458"/>
                </a:lnTo>
                <a:lnTo>
                  <a:pt x="37749" y="169799"/>
                </a:lnTo>
                <a:lnTo>
                  <a:pt x="54591" y="152596"/>
                </a:lnTo>
                <a:lnTo>
                  <a:pt x="82006" y="137926"/>
                </a:lnTo>
                <a:lnTo>
                  <a:pt x="86723" y="133208"/>
                </a:lnTo>
                <a:lnTo>
                  <a:pt x="89865" y="127316"/>
                </a:lnTo>
                <a:lnTo>
                  <a:pt x="91151" y="120611"/>
                </a:lnTo>
                <a:lnTo>
                  <a:pt x="100428" y="82360"/>
                </a:lnTo>
                <a:lnTo>
                  <a:pt x="122605" y="51279"/>
                </a:lnTo>
                <a:lnTo>
                  <a:pt x="154656" y="30404"/>
                </a:lnTo>
                <a:lnTo>
                  <a:pt x="193550" y="22771"/>
                </a:lnTo>
                <a:lnTo>
                  <a:pt x="264055" y="22771"/>
                </a:lnTo>
                <a:lnTo>
                  <a:pt x="252150" y="14525"/>
                </a:lnTo>
                <a:lnTo>
                  <a:pt x="224231" y="3783"/>
                </a:lnTo>
                <a:lnTo>
                  <a:pt x="193550" y="0"/>
                </a:lnTo>
                <a:close/>
              </a:path>
              <a:path w="455930" h="319404">
                <a:moveTo>
                  <a:pt x="385712" y="68313"/>
                </a:moveTo>
                <a:lnTo>
                  <a:pt x="330174" y="68313"/>
                </a:lnTo>
                <a:lnTo>
                  <a:pt x="352338" y="72785"/>
                </a:lnTo>
                <a:lnTo>
                  <a:pt x="370433" y="84982"/>
                </a:lnTo>
                <a:lnTo>
                  <a:pt x="382630" y="103074"/>
                </a:lnTo>
                <a:lnTo>
                  <a:pt x="387102" y="125234"/>
                </a:lnTo>
                <a:lnTo>
                  <a:pt x="387102" y="130721"/>
                </a:lnTo>
                <a:lnTo>
                  <a:pt x="386318" y="135915"/>
                </a:lnTo>
                <a:lnTo>
                  <a:pt x="384968" y="140893"/>
                </a:lnTo>
                <a:lnTo>
                  <a:pt x="384163" y="148659"/>
                </a:lnTo>
                <a:lnTo>
                  <a:pt x="385945" y="156067"/>
                </a:lnTo>
                <a:lnTo>
                  <a:pt x="390050" y="162489"/>
                </a:lnTo>
                <a:lnTo>
                  <a:pt x="396210" y="167297"/>
                </a:lnTo>
                <a:lnTo>
                  <a:pt x="411059" y="177886"/>
                </a:lnTo>
                <a:lnTo>
                  <a:pt x="422565" y="191979"/>
                </a:lnTo>
                <a:lnTo>
                  <a:pt x="430002" y="208834"/>
                </a:lnTo>
                <a:lnTo>
                  <a:pt x="432643" y="227711"/>
                </a:lnTo>
                <a:lnTo>
                  <a:pt x="427272" y="254292"/>
                </a:lnTo>
                <a:lnTo>
                  <a:pt x="412629" y="276007"/>
                </a:lnTo>
                <a:lnTo>
                  <a:pt x="390915" y="290652"/>
                </a:lnTo>
                <a:lnTo>
                  <a:pt x="364331" y="296024"/>
                </a:lnTo>
                <a:lnTo>
                  <a:pt x="422944" y="296024"/>
                </a:lnTo>
                <a:lnTo>
                  <a:pt x="428738" y="292117"/>
                </a:lnTo>
                <a:lnTo>
                  <a:pt x="448257" y="263165"/>
                </a:lnTo>
                <a:lnTo>
                  <a:pt x="455414" y="227711"/>
                </a:lnTo>
                <a:lnTo>
                  <a:pt x="451883" y="202520"/>
                </a:lnTo>
                <a:lnTo>
                  <a:pt x="441947" y="180036"/>
                </a:lnTo>
                <a:lnTo>
                  <a:pt x="426594" y="161250"/>
                </a:lnTo>
                <a:lnTo>
                  <a:pt x="406811" y="147154"/>
                </a:lnTo>
                <a:lnTo>
                  <a:pt x="408806" y="140182"/>
                </a:lnTo>
                <a:lnTo>
                  <a:pt x="409820" y="133208"/>
                </a:lnTo>
                <a:lnTo>
                  <a:pt x="409872" y="125234"/>
                </a:lnTo>
                <a:lnTo>
                  <a:pt x="403613" y="94201"/>
                </a:lnTo>
                <a:lnTo>
                  <a:pt x="386541" y="68872"/>
                </a:lnTo>
                <a:lnTo>
                  <a:pt x="385712" y="68313"/>
                </a:lnTo>
                <a:close/>
              </a:path>
              <a:path w="455930" h="319404">
                <a:moveTo>
                  <a:pt x="264055" y="22771"/>
                </a:moveTo>
                <a:lnTo>
                  <a:pt x="193550" y="22771"/>
                </a:lnTo>
                <a:lnTo>
                  <a:pt x="218655" y="25862"/>
                </a:lnTo>
                <a:lnTo>
                  <a:pt x="241492" y="34644"/>
                </a:lnTo>
                <a:lnTo>
                  <a:pt x="261315" y="48376"/>
                </a:lnTo>
                <a:lnTo>
                  <a:pt x="277375" y="66319"/>
                </a:lnTo>
                <a:lnTo>
                  <a:pt x="283103" y="71972"/>
                </a:lnTo>
                <a:lnTo>
                  <a:pt x="290211" y="75234"/>
                </a:lnTo>
                <a:lnTo>
                  <a:pt x="297999" y="75906"/>
                </a:lnTo>
                <a:lnTo>
                  <a:pt x="305767" y="73787"/>
                </a:lnTo>
                <a:lnTo>
                  <a:pt x="313094" y="70307"/>
                </a:lnTo>
                <a:lnTo>
                  <a:pt x="321349" y="68313"/>
                </a:lnTo>
                <a:lnTo>
                  <a:pt x="385712" y="68313"/>
                </a:lnTo>
                <a:lnTo>
                  <a:pt x="363325" y="53225"/>
                </a:lnTo>
                <a:lnTo>
                  <a:pt x="296019" y="53225"/>
                </a:lnTo>
                <a:lnTo>
                  <a:pt x="276385" y="31311"/>
                </a:lnTo>
                <a:lnTo>
                  <a:pt x="264055" y="22771"/>
                </a:lnTo>
                <a:close/>
              </a:path>
              <a:path w="455930" h="319404">
                <a:moveTo>
                  <a:pt x="330174" y="45542"/>
                </a:moveTo>
                <a:lnTo>
                  <a:pt x="321126" y="46051"/>
                </a:lnTo>
                <a:lnTo>
                  <a:pt x="312377" y="47540"/>
                </a:lnTo>
                <a:lnTo>
                  <a:pt x="303988" y="49951"/>
                </a:lnTo>
                <a:lnTo>
                  <a:pt x="296019" y="53225"/>
                </a:lnTo>
                <a:lnTo>
                  <a:pt x="363325" y="53225"/>
                </a:lnTo>
                <a:lnTo>
                  <a:pt x="361210" y="51800"/>
                </a:lnTo>
                <a:lnTo>
                  <a:pt x="330174" y="45542"/>
                </a:lnTo>
                <a:close/>
              </a:path>
            </a:pathLst>
          </a:custGeom>
          <a:solidFill>
            <a:srgbClr val="0997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4879" y="4440237"/>
            <a:ext cx="3015615" cy="160492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38400"/>
              </a:lnSpc>
              <a:spcBef>
                <a:spcPts val="475"/>
              </a:spcBef>
            </a:pPr>
            <a:r>
              <a:rPr lang="en-IN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Cloud Deployment</a:t>
            </a:r>
            <a:endParaRPr lang="en-IN" sz="2000" dirty="0">
              <a:solidFill>
                <a:schemeClr val="tx2">
                  <a:lumMod val="40000"/>
                  <a:lumOff val="60000"/>
                </a:schemeClr>
              </a:solidFill>
              <a:latin typeface="Tahoma"/>
              <a:cs typeface="Tahoma"/>
            </a:endParaRPr>
          </a:p>
          <a:p>
            <a:pPr marL="12700" marR="5080">
              <a:lnSpc>
                <a:spcPct val="138400"/>
              </a:lnSpc>
              <a:spcBef>
                <a:spcPts val="475"/>
              </a:spcBef>
            </a:pPr>
            <a:r>
              <a:rPr dirty="0">
                <a:solidFill>
                  <a:srgbClr val="CAD6DE"/>
                </a:solidFill>
                <a:latin typeface="Tahoma"/>
                <a:cs typeface="Tahoma"/>
              </a:rPr>
              <a:t>Deploy</a:t>
            </a:r>
            <a:r>
              <a:rPr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CAD6DE"/>
                </a:solidFill>
                <a:latin typeface="Tahoma"/>
                <a:cs typeface="Tahoma"/>
              </a:rPr>
              <a:t>the</a:t>
            </a:r>
            <a:r>
              <a:rPr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35" dirty="0">
                <a:solidFill>
                  <a:srgbClr val="CAD6DE"/>
                </a:solidFill>
                <a:latin typeface="Tahoma"/>
                <a:cs typeface="Tahoma"/>
              </a:rPr>
              <a:t>sales</a:t>
            </a:r>
            <a:r>
              <a:rPr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prediction</a:t>
            </a:r>
            <a:r>
              <a:rPr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CAD6DE"/>
                </a:solidFill>
                <a:latin typeface="Tahoma"/>
                <a:cs typeface="Tahoma"/>
              </a:rPr>
              <a:t>model</a:t>
            </a:r>
            <a:r>
              <a:rPr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CAD6DE"/>
                </a:solidFill>
                <a:latin typeface="Tahoma"/>
                <a:cs typeface="Tahoma"/>
              </a:rPr>
              <a:t>on</a:t>
            </a:r>
            <a:r>
              <a:rPr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50" dirty="0">
                <a:solidFill>
                  <a:srgbClr val="CAD6DE"/>
                </a:solidFill>
                <a:latin typeface="Tahoma"/>
                <a:cs typeface="Tahoma"/>
              </a:rPr>
              <a:t>a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cloud</a:t>
            </a:r>
            <a:r>
              <a:rPr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CAD6DE"/>
                </a:solidFill>
                <a:latin typeface="Tahoma"/>
                <a:cs typeface="Tahoma"/>
              </a:rPr>
              <a:t>platform</a:t>
            </a:r>
            <a:r>
              <a:rPr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CAD6DE"/>
                </a:solidFill>
                <a:latin typeface="Tahoma"/>
                <a:cs typeface="Tahoma"/>
              </a:rPr>
              <a:t>scalability</a:t>
            </a:r>
            <a:r>
              <a:rPr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25" dirty="0">
                <a:solidFill>
                  <a:srgbClr val="CAD6DE"/>
                </a:solidFill>
                <a:latin typeface="Tahoma"/>
                <a:cs typeface="Tahoma"/>
              </a:rPr>
              <a:t>and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accessibility.</a:t>
            </a:r>
            <a:endParaRPr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14800" y="3845864"/>
            <a:ext cx="455930" cy="403860"/>
          </a:xfrm>
          <a:custGeom>
            <a:avLst/>
            <a:gdLst/>
            <a:ahLst/>
            <a:cxnLst/>
            <a:rect l="l" t="t" r="r" b="b"/>
            <a:pathLst>
              <a:path w="455929" h="403860">
                <a:moveTo>
                  <a:pt x="49174" y="215900"/>
                </a:moveTo>
                <a:lnTo>
                  <a:pt x="11860" y="255270"/>
                </a:lnTo>
                <a:lnTo>
                  <a:pt x="0" y="303530"/>
                </a:lnTo>
                <a:lnTo>
                  <a:pt x="7951" y="342900"/>
                </a:lnTo>
                <a:lnTo>
                  <a:pt x="29638" y="374650"/>
                </a:lnTo>
                <a:lnTo>
                  <a:pt x="61807" y="396240"/>
                </a:lnTo>
                <a:lnTo>
                  <a:pt x="101206" y="403860"/>
                </a:lnTo>
                <a:lnTo>
                  <a:pt x="137797" y="397510"/>
                </a:lnTo>
                <a:lnTo>
                  <a:pt x="166388" y="379730"/>
                </a:lnTo>
                <a:lnTo>
                  <a:pt x="101206" y="379730"/>
                </a:lnTo>
                <a:lnTo>
                  <a:pt x="71664" y="373380"/>
                </a:lnTo>
                <a:lnTo>
                  <a:pt x="47536" y="356870"/>
                </a:lnTo>
                <a:lnTo>
                  <a:pt x="31265" y="332740"/>
                </a:lnTo>
                <a:lnTo>
                  <a:pt x="25298" y="303530"/>
                </a:lnTo>
                <a:lnTo>
                  <a:pt x="27609" y="284480"/>
                </a:lnTo>
                <a:lnTo>
                  <a:pt x="34175" y="267970"/>
                </a:lnTo>
                <a:lnTo>
                  <a:pt x="44447" y="252730"/>
                </a:lnTo>
                <a:lnTo>
                  <a:pt x="57873" y="241300"/>
                </a:lnTo>
                <a:lnTo>
                  <a:pt x="63563" y="237490"/>
                </a:lnTo>
                <a:lnTo>
                  <a:pt x="64998" y="228600"/>
                </a:lnTo>
                <a:lnTo>
                  <a:pt x="57086" y="217170"/>
                </a:lnTo>
                <a:lnTo>
                  <a:pt x="49174" y="215900"/>
                </a:lnTo>
                <a:close/>
              </a:path>
              <a:path w="455929" h="403860">
                <a:moveTo>
                  <a:pt x="308038" y="363220"/>
                </a:moveTo>
                <a:lnTo>
                  <a:pt x="300215" y="365760"/>
                </a:lnTo>
                <a:lnTo>
                  <a:pt x="292785" y="377190"/>
                </a:lnTo>
                <a:lnTo>
                  <a:pt x="294589" y="384810"/>
                </a:lnTo>
                <a:lnTo>
                  <a:pt x="300520" y="388620"/>
                </a:lnTo>
                <a:lnTo>
                  <a:pt x="312715" y="394970"/>
                </a:lnTo>
                <a:lnTo>
                  <a:pt x="325829" y="400050"/>
                </a:lnTo>
                <a:lnTo>
                  <a:pt x="339712" y="403860"/>
                </a:lnTo>
                <a:lnTo>
                  <a:pt x="354215" y="403860"/>
                </a:lnTo>
                <a:lnTo>
                  <a:pt x="393606" y="396240"/>
                </a:lnTo>
                <a:lnTo>
                  <a:pt x="418203" y="379730"/>
                </a:lnTo>
                <a:lnTo>
                  <a:pt x="354215" y="379730"/>
                </a:lnTo>
                <a:lnTo>
                  <a:pt x="343335" y="378460"/>
                </a:lnTo>
                <a:lnTo>
                  <a:pt x="332935" y="375920"/>
                </a:lnTo>
                <a:lnTo>
                  <a:pt x="323113" y="372110"/>
                </a:lnTo>
                <a:lnTo>
                  <a:pt x="313969" y="367030"/>
                </a:lnTo>
                <a:lnTo>
                  <a:pt x="308038" y="363220"/>
                </a:lnTo>
                <a:close/>
              </a:path>
              <a:path w="455929" h="403860">
                <a:moveTo>
                  <a:pt x="354215" y="252730"/>
                </a:moveTo>
                <a:lnTo>
                  <a:pt x="337406" y="255270"/>
                </a:lnTo>
                <a:lnTo>
                  <a:pt x="322975" y="262890"/>
                </a:lnTo>
                <a:lnTo>
                  <a:pt x="311908" y="275590"/>
                </a:lnTo>
                <a:lnTo>
                  <a:pt x="305193" y="290830"/>
                </a:lnTo>
                <a:lnTo>
                  <a:pt x="196075" y="290830"/>
                </a:lnTo>
                <a:lnTo>
                  <a:pt x="169550" y="336550"/>
                </a:lnTo>
                <a:lnTo>
                  <a:pt x="153041" y="358140"/>
                </a:lnTo>
                <a:lnTo>
                  <a:pt x="129550" y="373380"/>
                </a:lnTo>
                <a:lnTo>
                  <a:pt x="101206" y="379730"/>
                </a:lnTo>
                <a:lnTo>
                  <a:pt x="166388" y="379730"/>
                </a:lnTo>
                <a:lnTo>
                  <a:pt x="168430" y="378460"/>
                </a:lnTo>
                <a:lnTo>
                  <a:pt x="190553" y="350520"/>
                </a:lnTo>
                <a:lnTo>
                  <a:pt x="201612" y="316230"/>
                </a:lnTo>
                <a:lnTo>
                  <a:pt x="332117" y="316230"/>
                </a:lnTo>
                <a:lnTo>
                  <a:pt x="329552" y="309880"/>
                </a:lnTo>
                <a:lnTo>
                  <a:pt x="328904" y="306070"/>
                </a:lnTo>
                <a:lnTo>
                  <a:pt x="328904" y="299720"/>
                </a:lnTo>
                <a:lnTo>
                  <a:pt x="347624" y="278130"/>
                </a:lnTo>
                <a:lnTo>
                  <a:pt x="397212" y="278130"/>
                </a:lnTo>
                <a:lnTo>
                  <a:pt x="389977" y="267970"/>
                </a:lnTo>
                <a:lnTo>
                  <a:pt x="373892" y="256540"/>
                </a:lnTo>
                <a:lnTo>
                  <a:pt x="354215" y="252730"/>
                </a:lnTo>
                <a:close/>
              </a:path>
              <a:path w="455929" h="403860">
                <a:moveTo>
                  <a:pt x="420096" y="227330"/>
                </a:moveTo>
                <a:lnTo>
                  <a:pt x="354215" y="227330"/>
                </a:lnTo>
                <a:lnTo>
                  <a:pt x="383749" y="233680"/>
                </a:lnTo>
                <a:lnTo>
                  <a:pt x="407874" y="248920"/>
                </a:lnTo>
                <a:lnTo>
                  <a:pt x="424144" y="273050"/>
                </a:lnTo>
                <a:lnTo>
                  <a:pt x="430110" y="303530"/>
                </a:lnTo>
                <a:lnTo>
                  <a:pt x="424144" y="332740"/>
                </a:lnTo>
                <a:lnTo>
                  <a:pt x="407874" y="356870"/>
                </a:lnTo>
                <a:lnTo>
                  <a:pt x="383749" y="373380"/>
                </a:lnTo>
                <a:lnTo>
                  <a:pt x="354215" y="379730"/>
                </a:lnTo>
                <a:lnTo>
                  <a:pt x="418203" y="379730"/>
                </a:lnTo>
                <a:lnTo>
                  <a:pt x="425772" y="374650"/>
                </a:lnTo>
                <a:lnTo>
                  <a:pt x="447457" y="342900"/>
                </a:lnTo>
                <a:lnTo>
                  <a:pt x="455409" y="303530"/>
                </a:lnTo>
                <a:lnTo>
                  <a:pt x="447457" y="264160"/>
                </a:lnTo>
                <a:lnTo>
                  <a:pt x="425772" y="231140"/>
                </a:lnTo>
                <a:lnTo>
                  <a:pt x="420096" y="227330"/>
                </a:lnTo>
                <a:close/>
              </a:path>
              <a:path w="455929" h="403860">
                <a:moveTo>
                  <a:pt x="106502" y="252730"/>
                </a:moveTo>
                <a:lnTo>
                  <a:pt x="101206" y="252730"/>
                </a:lnTo>
                <a:lnTo>
                  <a:pt x="81522" y="256540"/>
                </a:lnTo>
                <a:lnTo>
                  <a:pt x="65433" y="267970"/>
                </a:lnTo>
                <a:lnTo>
                  <a:pt x="54579" y="283210"/>
                </a:lnTo>
                <a:lnTo>
                  <a:pt x="50596" y="303530"/>
                </a:lnTo>
                <a:lnTo>
                  <a:pt x="54579" y="322580"/>
                </a:lnTo>
                <a:lnTo>
                  <a:pt x="65433" y="339090"/>
                </a:lnTo>
                <a:lnTo>
                  <a:pt x="81522" y="349250"/>
                </a:lnTo>
                <a:lnTo>
                  <a:pt x="101206" y="354330"/>
                </a:lnTo>
                <a:lnTo>
                  <a:pt x="120883" y="349250"/>
                </a:lnTo>
                <a:lnTo>
                  <a:pt x="136967" y="339090"/>
                </a:lnTo>
                <a:lnTo>
                  <a:pt x="143646" y="328930"/>
                </a:lnTo>
                <a:lnTo>
                  <a:pt x="97853" y="328930"/>
                </a:lnTo>
                <a:lnTo>
                  <a:pt x="94615" y="327660"/>
                </a:lnTo>
                <a:lnTo>
                  <a:pt x="75907" y="306070"/>
                </a:lnTo>
                <a:lnTo>
                  <a:pt x="75907" y="299720"/>
                </a:lnTo>
                <a:lnTo>
                  <a:pt x="94615" y="278130"/>
                </a:lnTo>
                <a:lnTo>
                  <a:pt x="144948" y="278130"/>
                </a:lnTo>
                <a:lnTo>
                  <a:pt x="143696" y="275590"/>
                </a:lnTo>
                <a:lnTo>
                  <a:pt x="137883" y="267970"/>
                </a:lnTo>
                <a:lnTo>
                  <a:pt x="145866" y="255270"/>
                </a:lnTo>
                <a:lnTo>
                  <a:pt x="116459" y="255270"/>
                </a:lnTo>
                <a:lnTo>
                  <a:pt x="111645" y="254000"/>
                </a:lnTo>
                <a:lnTo>
                  <a:pt x="106502" y="252730"/>
                </a:lnTo>
                <a:close/>
              </a:path>
              <a:path w="455929" h="403860">
                <a:moveTo>
                  <a:pt x="332117" y="316230"/>
                </a:moveTo>
                <a:lnTo>
                  <a:pt x="305193" y="316230"/>
                </a:lnTo>
                <a:lnTo>
                  <a:pt x="311908" y="331470"/>
                </a:lnTo>
                <a:lnTo>
                  <a:pt x="322975" y="342900"/>
                </a:lnTo>
                <a:lnTo>
                  <a:pt x="337406" y="350520"/>
                </a:lnTo>
                <a:lnTo>
                  <a:pt x="354215" y="354330"/>
                </a:lnTo>
                <a:lnTo>
                  <a:pt x="373892" y="349250"/>
                </a:lnTo>
                <a:lnTo>
                  <a:pt x="389977" y="339090"/>
                </a:lnTo>
                <a:lnTo>
                  <a:pt x="396656" y="328930"/>
                </a:lnTo>
                <a:lnTo>
                  <a:pt x="350862" y="328930"/>
                </a:lnTo>
                <a:lnTo>
                  <a:pt x="347624" y="327660"/>
                </a:lnTo>
                <a:lnTo>
                  <a:pt x="341426" y="325120"/>
                </a:lnTo>
                <a:lnTo>
                  <a:pt x="338696" y="323850"/>
                </a:lnTo>
                <a:lnTo>
                  <a:pt x="333946" y="318770"/>
                </a:lnTo>
                <a:lnTo>
                  <a:pt x="332117" y="316230"/>
                </a:lnTo>
                <a:close/>
              </a:path>
              <a:path w="455929" h="403860">
                <a:moveTo>
                  <a:pt x="144948" y="278130"/>
                </a:moveTo>
                <a:lnTo>
                  <a:pt x="107784" y="278130"/>
                </a:lnTo>
                <a:lnTo>
                  <a:pt x="113982" y="280670"/>
                </a:lnTo>
                <a:lnTo>
                  <a:pt x="116725" y="283210"/>
                </a:lnTo>
                <a:lnTo>
                  <a:pt x="121462" y="288290"/>
                </a:lnTo>
                <a:lnTo>
                  <a:pt x="123291" y="290830"/>
                </a:lnTo>
                <a:lnTo>
                  <a:pt x="125869" y="297180"/>
                </a:lnTo>
                <a:lnTo>
                  <a:pt x="126504" y="299720"/>
                </a:lnTo>
                <a:lnTo>
                  <a:pt x="126504" y="306070"/>
                </a:lnTo>
                <a:lnTo>
                  <a:pt x="104559" y="328930"/>
                </a:lnTo>
                <a:lnTo>
                  <a:pt x="143646" y="328930"/>
                </a:lnTo>
                <a:lnTo>
                  <a:pt x="147821" y="322580"/>
                </a:lnTo>
                <a:lnTo>
                  <a:pt x="151803" y="303530"/>
                </a:lnTo>
                <a:lnTo>
                  <a:pt x="150840" y="293370"/>
                </a:lnTo>
                <a:lnTo>
                  <a:pt x="148077" y="284480"/>
                </a:lnTo>
                <a:lnTo>
                  <a:pt x="144948" y="278130"/>
                </a:lnTo>
                <a:close/>
              </a:path>
              <a:path w="455929" h="403860">
                <a:moveTo>
                  <a:pt x="397212" y="278130"/>
                </a:moveTo>
                <a:lnTo>
                  <a:pt x="360794" y="278130"/>
                </a:lnTo>
                <a:lnTo>
                  <a:pt x="366991" y="280670"/>
                </a:lnTo>
                <a:lnTo>
                  <a:pt x="369735" y="283210"/>
                </a:lnTo>
                <a:lnTo>
                  <a:pt x="374472" y="288290"/>
                </a:lnTo>
                <a:lnTo>
                  <a:pt x="376301" y="290830"/>
                </a:lnTo>
                <a:lnTo>
                  <a:pt x="378866" y="297180"/>
                </a:lnTo>
                <a:lnTo>
                  <a:pt x="379514" y="299720"/>
                </a:lnTo>
                <a:lnTo>
                  <a:pt x="379514" y="306070"/>
                </a:lnTo>
                <a:lnTo>
                  <a:pt x="357568" y="328930"/>
                </a:lnTo>
                <a:lnTo>
                  <a:pt x="396656" y="328930"/>
                </a:lnTo>
                <a:lnTo>
                  <a:pt x="400830" y="322580"/>
                </a:lnTo>
                <a:lnTo>
                  <a:pt x="404812" y="303530"/>
                </a:lnTo>
                <a:lnTo>
                  <a:pt x="400830" y="283210"/>
                </a:lnTo>
                <a:lnTo>
                  <a:pt x="397212" y="278130"/>
                </a:lnTo>
                <a:close/>
              </a:path>
              <a:path w="455929" h="403860">
                <a:moveTo>
                  <a:pt x="227711" y="0"/>
                </a:moveTo>
                <a:lnTo>
                  <a:pt x="188312" y="7620"/>
                </a:lnTo>
                <a:lnTo>
                  <a:pt x="156143" y="29210"/>
                </a:lnTo>
                <a:lnTo>
                  <a:pt x="134456" y="60960"/>
                </a:lnTo>
                <a:lnTo>
                  <a:pt x="126504" y="100330"/>
                </a:lnTo>
                <a:lnTo>
                  <a:pt x="129131" y="123190"/>
                </a:lnTo>
                <a:lnTo>
                  <a:pt x="136612" y="144780"/>
                </a:lnTo>
                <a:lnTo>
                  <a:pt x="148348" y="163830"/>
                </a:lnTo>
                <a:lnTo>
                  <a:pt x="163741" y="179070"/>
                </a:lnTo>
                <a:lnTo>
                  <a:pt x="116459" y="255270"/>
                </a:lnTo>
                <a:lnTo>
                  <a:pt x="145866" y="255270"/>
                </a:lnTo>
                <a:lnTo>
                  <a:pt x="188175" y="187960"/>
                </a:lnTo>
                <a:lnTo>
                  <a:pt x="190851" y="180340"/>
                </a:lnTo>
                <a:lnTo>
                  <a:pt x="190614" y="173990"/>
                </a:lnTo>
                <a:lnTo>
                  <a:pt x="187872" y="167640"/>
                </a:lnTo>
                <a:lnTo>
                  <a:pt x="183032" y="162560"/>
                </a:lnTo>
                <a:lnTo>
                  <a:pt x="170148" y="149860"/>
                </a:lnTo>
                <a:lnTo>
                  <a:pt x="160302" y="135890"/>
                </a:lnTo>
                <a:lnTo>
                  <a:pt x="154014" y="119380"/>
                </a:lnTo>
                <a:lnTo>
                  <a:pt x="151803" y="100330"/>
                </a:lnTo>
                <a:lnTo>
                  <a:pt x="157770" y="71120"/>
                </a:lnTo>
                <a:lnTo>
                  <a:pt x="174040" y="46990"/>
                </a:lnTo>
                <a:lnTo>
                  <a:pt x="198169" y="30480"/>
                </a:lnTo>
                <a:lnTo>
                  <a:pt x="227711" y="25400"/>
                </a:lnTo>
                <a:lnTo>
                  <a:pt x="293591" y="25400"/>
                </a:lnTo>
                <a:lnTo>
                  <a:pt x="267102" y="7620"/>
                </a:lnTo>
                <a:lnTo>
                  <a:pt x="227711" y="0"/>
                </a:lnTo>
                <a:close/>
              </a:path>
              <a:path w="455929" h="403860">
                <a:moveTo>
                  <a:pt x="272402" y="148590"/>
                </a:moveTo>
                <a:lnTo>
                  <a:pt x="242963" y="148590"/>
                </a:lnTo>
                <a:lnTo>
                  <a:pt x="293166" y="229870"/>
                </a:lnTo>
                <a:lnTo>
                  <a:pt x="298372" y="234950"/>
                </a:lnTo>
                <a:lnTo>
                  <a:pt x="304893" y="237490"/>
                </a:lnTo>
                <a:lnTo>
                  <a:pt x="311917" y="238760"/>
                </a:lnTo>
                <a:lnTo>
                  <a:pt x="318630" y="236220"/>
                </a:lnTo>
                <a:lnTo>
                  <a:pt x="326883" y="232410"/>
                </a:lnTo>
                <a:lnTo>
                  <a:pt x="335594" y="229870"/>
                </a:lnTo>
                <a:lnTo>
                  <a:pt x="344719" y="227330"/>
                </a:lnTo>
                <a:lnTo>
                  <a:pt x="420096" y="227330"/>
                </a:lnTo>
                <a:lnTo>
                  <a:pt x="395499" y="210820"/>
                </a:lnTo>
                <a:lnTo>
                  <a:pt x="311670" y="210820"/>
                </a:lnTo>
                <a:lnTo>
                  <a:pt x="272402" y="148590"/>
                </a:lnTo>
                <a:close/>
              </a:path>
              <a:path w="455929" h="403860">
                <a:moveTo>
                  <a:pt x="354215" y="201930"/>
                </a:moveTo>
                <a:lnTo>
                  <a:pt x="332109" y="204470"/>
                </a:lnTo>
                <a:lnTo>
                  <a:pt x="321652" y="207010"/>
                </a:lnTo>
                <a:lnTo>
                  <a:pt x="311670" y="210820"/>
                </a:lnTo>
                <a:lnTo>
                  <a:pt x="395499" y="210820"/>
                </a:lnTo>
                <a:lnTo>
                  <a:pt x="393606" y="209550"/>
                </a:lnTo>
                <a:lnTo>
                  <a:pt x="354215" y="201930"/>
                </a:lnTo>
                <a:close/>
              </a:path>
              <a:path w="455929" h="403860">
                <a:moveTo>
                  <a:pt x="227711" y="50800"/>
                </a:moveTo>
                <a:lnTo>
                  <a:pt x="208026" y="54610"/>
                </a:lnTo>
                <a:lnTo>
                  <a:pt x="191938" y="64770"/>
                </a:lnTo>
                <a:lnTo>
                  <a:pt x="181083" y="81280"/>
                </a:lnTo>
                <a:lnTo>
                  <a:pt x="177101" y="100330"/>
                </a:lnTo>
                <a:lnTo>
                  <a:pt x="181083" y="120650"/>
                </a:lnTo>
                <a:lnTo>
                  <a:pt x="191938" y="137160"/>
                </a:lnTo>
                <a:lnTo>
                  <a:pt x="208026" y="147320"/>
                </a:lnTo>
                <a:lnTo>
                  <a:pt x="227711" y="151130"/>
                </a:lnTo>
                <a:lnTo>
                  <a:pt x="238150" y="151130"/>
                </a:lnTo>
                <a:lnTo>
                  <a:pt x="242963" y="148590"/>
                </a:lnTo>
                <a:lnTo>
                  <a:pt x="272402" y="148590"/>
                </a:lnTo>
                <a:lnTo>
                  <a:pt x="264388" y="135890"/>
                </a:lnTo>
                <a:lnTo>
                  <a:pt x="270201" y="128270"/>
                </a:lnTo>
                <a:lnTo>
                  <a:pt x="271453" y="125730"/>
                </a:lnTo>
                <a:lnTo>
                  <a:pt x="221119" y="125730"/>
                </a:lnTo>
                <a:lnTo>
                  <a:pt x="214922" y="123190"/>
                </a:lnTo>
                <a:lnTo>
                  <a:pt x="212191" y="120650"/>
                </a:lnTo>
                <a:lnTo>
                  <a:pt x="207441" y="116840"/>
                </a:lnTo>
                <a:lnTo>
                  <a:pt x="205613" y="113030"/>
                </a:lnTo>
                <a:lnTo>
                  <a:pt x="203047" y="107950"/>
                </a:lnTo>
                <a:lnTo>
                  <a:pt x="202412" y="104140"/>
                </a:lnTo>
                <a:lnTo>
                  <a:pt x="202412" y="97790"/>
                </a:lnTo>
                <a:lnTo>
                  <a:pt x="203047" y="93980"/>
                </a:lnTo>
                <a:lnTo>
                  <a:pt x="224358" y="74930"/>
                </a:lnTo>
                <a:lnTo>
                  <a:pt x="270151" y="74930"/>
                </a:lnTo>
                <a:lnTo>
                  <a:pt x="263472" y="64770"/>
                </a:lnTo>
                <a:lnTo>
                  <a:pt x="247387" y="54610"/>
                </a:lnTo>
                <a:lnTo>
                  <a:pt x="227711" y="50800"/>
                </a:lnTo>
                <a:close/>
              </a:path>
              <a:path w="455929" h="403860">
                <a:moveTo>
                  <a:pt x="270151" y="74930"/>
                </a:moveTo>
                <a:lnTo>
                  <a:pt x="231063" y="74930"/>
                </a:lnTo>
                <a:lnTo>
                  <a:pt x="234289" y="76200"/>
                </a:lnTo>
                <a:lnTo>
                  <a:pt x="240487" y="78740"/>
                </a:lnTo>
                <a:lnTo>
                  <a:pt x="253009" y="97790"/>
                </a:lnTo>
                <a:lnTo>
                  <a:pt x="253009" y="104140"/>
                </a:lnTo>
                <a:lnTo>
                  <a:pt x="252361" y="107950"/>
                </a:lnTo>
                <a:lnTo>
                  <a:pt x="249796" y="113030"/>
                </a:lnTo>
                <a:lnTo>
                  <a:pt x="247967" y="116840"/>
                </a:lnTo>
                <a:lnTo>
                  <a:pt x="243230" y="120650"/>
                </a:lnTo>
                <a:lnTo>
                  <a:pt x="240487" y="123190"/>
                </a:lnTo>
                <a:lnTo>
                  <a:pt x="234289" y="125730"/>
                </a:lnTo>
                <a:lnTo>
                  <a:pt x="271453" y="125730"/>
                </a:lnTo>
                <a:lnTo>
                  <a:pt x="274581" y="119380"/>
                </a:lnTo>
                <a:lnTo>
                  <a:pt x="277345" y="110490"/>
                </a:lnTo>
                <a:lnTo>
                  <a:pt x="278307" y="100330"/>
                </a:lnTo>
                <a:lnTo>
                  <a:pt x="274325" y="81280"/>
                </a:lnTo>
                <a:lnTo>
                  <a:pt x="270151" y="74930"/>
                </a:lnTo>
                <a:close/>
              </a:path>
              <a:path w="455929" h="403860">
                <a:moveTo>
                  <a:pt x="293591" y="25400"/>
                </a:moveTo>
                <a:lnTo>
                  <a:pt x="227711" y="25400"/>
                </a:lnTo>
                <a:lnTo>
                  <a:pt x="257245" y="30480"/>
                </a:lnTo>
                <a:lnTo>
                  <a:pt x="281370" y="46990"/>
                </a:lnTo>
                <a:lnTo>
                  <a:pt x="297639" y="71120"/>
                </a:lnTo>
                <a:lnTo>
                  <a:pt x="303606" y="100330"/>
                </a:lnTo>
                <a:lnTo>
                  <a:pt x="303606" y="107950"/>
                </a:lnTo>
                <a:lnTo>
                  <a:pt x="309295" y="113030"/>
                </a:lnTo>
                <a:lnTo>
                  <a:pt x="323215" y="113030"/>
                </a:lnTo>
                <a:lnTo>
                  <a:pt x="328904" y="107950"/>
                </a:lnTo>
                <a:lnTo>
                  <a:pt x="328904" y="100330"/>
                </a:lnTo>
                <a:lnTo>
                  <a:pt x="320953" y="60960"/>
                </a:lnTo>
                <a:lnTo>
                  <a:pt x="299267" y="29210"/>
                </a:lnTo>
                <a:lnTo>
                  <a:pt x="293591" y="25400"/>
                </a:lnTo>
                <a:close/>
              </a:path>
            </a:pathLst>
          </a:custGeom>
          <a:solidFill>
            <a:srgbClr val="0997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00906" y="4440237"/>
            <a:ext cx="2963545" cy="18702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API Integration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 marR="5080">
              <a:lnSpc>
                <a:spcPct val="138400"/>
              </a:lnSpc>
              <a:spcBef>
                <a:spcPts val="475"/>
              </a:spcBef>
            </a:pPr>
            <a:r>
              <a:rPr spc="-30" dirty="0">
                <a:solidFill>
                  <a:srgbClr val="CAD6DE"/>
                </a:solidFill>
                <a:latin typeface="Tahoma"/>
                <a:cs typeface="Tahoma"/>
              </a:rPr>
              <a:t>Create</a:t>
            </a:r>
            <a:r>
              <a:rPr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25" dirty="0">
                <a:solidFill>
                  <a:srgbClr val="CAD6DE"/>
                </a:solidFill>
                <a:latin typeface="Tahoma"/>
                <a:cs typeface="Tahoma"/>
              </a:rPr>
              <a:t>an</a:t>
            </a:r>
            <a:r>
              <a:rPr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40" dirty="0">
                <a:solidFill>
                  <a:srgbClr val="CAD6DE"/>
                </a:solidFill>
                <a:latin typeface="Tahoma"/>
                <a:cs typeface="Tahoma"/>
              </a:rPr>
              <a:t>API</a:t>
            </a:r>
            <a:r>
              <a:rPr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CAD6DE"/>
                </a:solidFill>
                <a:latin typeface="Tahoma"/>
                <a:cs typeface="Tahoma"/>
              </a:rPr>
              <a:t>to</a:t>
            </a:r>
            <a:r>
              <a:rPr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enable</a:t>
            </a:r>
            <a:r>
              <a:rPr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seamless </a:t>
            </a:r>
            <a:r>
              <a:rPr spc="-25" dirty="0">
                <a:solidFill>
                  <a:srgbClr val="CAD6DE"/>
                </a:solidFill>
                <a:latin typeface="Tahoma"/>
                <a:cs typeface="Tahoma"/>
              </a:rPr>
              <a:t>integration</a:t>
            </a:r>
            <a:r>
              <a:rPr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with</a:t>
            </a:r>
            <a:r>
              <a:rPr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other</a:t>
            </a:r>
            <a:r>
              <a:rPr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CAD6DE"/>
                </a:solidFill>
                <a:latin typeface="Tahoma"/>
                <a:cs typeface="Tahoma"/>
              </a:rPr>
              <a:t>applications</a:t>
            </a:r>
            <a:r>
              <a:rPr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25" dirty="0">
                <a:solidFill>
                  <a:srgbClr val="CAD6DE"/>
                </a:solidFill>
                <a:latin typeface="Tahoma"/>
                <a:cs typeface="Tahoma"/>
              </a:rPr>
              <a:t>and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systems.</a:t>
            </a:r>
            <a:endParaRPr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91548" y="3820274"/>
            <a:ext cx="455295" cy="454659"/>
          </a:xfrm>
          <a:custGeom>
            <a:avLst/>
            <a:gdLst/>
            <a:ahLst/>
            <a:cxnLst/>
            <a:rect l="l" t="t" r="r" b="b"/>
            <a:pathLst>
              <a:path w="455295" h="454660">
                <a:moveTo>
                  <a:pt x="242485" y="0"/>
                </a:moveTo>
                <a:lnTo>
                  <a:pt x="212691" y="0"/>
                </a:lnTo>
                <a:lnTo>
                  <a:pt x="197844" y="1270"/>
                </a:lnTo>
                <a:lnTo>
                  <a:pt x="175848" y="5080"/>
                </a:lnTo>
                <a:lnTo>
                  <a:pt x="168622" y="7620"/>
                </a:lnTo>
                <a:lnTo>
                  <a:pt x="154347" y="11430"/>
                </a:lnTo>
                <a:lnTo>
                  <a:pt x="147336" y="13970"/>
                </a:lnTo>
                <a:lnTo>
                  <a:pt x="133557" y="20320"/>
                </a:lnTo>
                <a:lnTo>
                  <a:pt x="126826" y="22860"/>
                </a:lnTo>
                <a:lnTo>
                  <a:pt x="113669" y="30480"/>
                </a:lnTo>
                <a:lnTo>
                  <a:pt x="107281" y="34290"/>
                </a:lnTo>
                <a:lnTo>
                  <a:pt x="94873" y="41910"/>
                </a:lnTo>
                <a:lnTo>
                  <a:pt x="88891" y="46990"/>
                </a:lnTo>
                <a:lnTo>
                  <a:pt x="77359" y="55880"/>
                </a:lnTo>
                <a:lnTo>
                  <a:pt x="71848" y="60960"/>
                </a:lnTo>
                <a:lnTo>
                  <a:pt x="61294" y="72390"/>
                </a:lnTo>
                <a:lnTo>
                  <a:pt x="56290" y="77470"/>
                </a:lnTo>
                <a:lnTo>
                  <a:pt x="46829" y="88900"/>
                </a:lnTo>
                <a:lnTo>
                  <a:pt x="42396" y="95250"/>
                </a:lnTo>
                <a:lnTo>
                  <a:pt x="34103" y="106680"/>
                </a:lnTo>
                <a:lnTo>
                  <a:pt x="30281" y="114300"/>
                </a:lnTo>
                <a:lnTo>
                  <a:pt x="23245" y="127000"/>
                </a:lnTo>
                <a:lnTo>
                  <a:pt x="20057" y="133350"/>
                </a:lnTo>
                <a:lnTo>
                  <a:pt x="5706" y="175260"/>
                </a:lnTo>
                <a:lnTo>
                  <a:pt x="122" y="214630"/>
                </a:lnTo>
                <a:lnTo>
                  <a:pt x="0" y="237490"/>
                </a:lnTo>
                <a:lnTo>
                  <a:pt x="245" y="242570"/>
                </a:lnTo>
                <a:lnTo>
                  <a:pt x="7522" y="287020"/>
                </a:lnTo>
                <a:lnTo>
                  <a:pt x="23245" y="328930"/>
                </a:lnTo>
                <a:lnTo>
                  <a:pt x="46829" y="365760"/>
                </a:lnTo>
                <a:lnTo>
                  <a:pt x="56290" y="377190"/>
                </a:lnTo>
                <a:lnTo>
                  <a:pt x="88891" y="408940"/>
                </a:lnTo>
                <a:lnTo>
                  <a:pt x="94873" y="412750"/>
                </a:lnTo>
                <a:lnTo>
                  <a:pt x="107281" y="421640"/>
                </a:lnTo>
                <a:lnTo>
                  <a:pt x="113669" y="425450"/>
                </a:lnTo>
                <a:lnTo>
                  <a:pt x="126826" y="431800"/>
                </a:lnTo>
                <a:lnTo>
                  <a:pt x="133557" y="435610"/>
                </a:lnTo>
                <a:lnTo>
                  <a:pt x="154347" y="443230"/>
                </a:lnTo>
                <a:lnTo>
                  <a:pt x="168622" y="447040"/>
                </a:lnTo>
                <a:lnTo>
                  <a:pt x="175848" y="449580"/>
                </a:lnTo>
                <a:lnTo>
                  <a:pt x="197844" y="453390"/>
                </a:lnTo>
                <a:lnTo>
                  <a:pt x="212691" y="454660"/>
                </a:lnTo>
                <a:lnTo>
                  <a:pt x="242485" y="454660"/>
                </a:lnTo>
                <a:lnTo>
                  <a:pt x="257318" y="453390"/>
                </a:lnTo>
                <a:lnTo>
                  <a:pt x="279328" y="449580"/>
                </a:lnTo>
                <a:lnTo>
                  <a:pt x="286541" y="447040"/>
                </a:lnTo>
                <a:lnTo>
                  <a:pt x="300816" y="443230"/>
                </a:lnTo>
                <a:lnTo>
                  <a:pt x="321619" y="435610"/>
                </a:lnTo>
                <a:lnTo>
                  <a:pt x="328350" y="431800"/>
                </a:lnTo>
                <a:lnTo>
                  <a:pt x="338875" y="426720"/>
                </a:lnTo>
                <a:lnTo>
                  <a:pt x="217799" y="426720"/>
                </a:lnTo>
                <a:lnTo>
                  <a:pt x="188713" y="422910"/>
                </a:lnTo>
                <a:lnTo>
                  <a:pt x="142383" y="407670"/>
                </a:lnTo>
                <a:lnTo>
                  <a:pt x="108884" y="387350"/>
                </a:lnTo>
                <a:lnTo>
                  <a:pt x="79943" y="361950"/>
                </a:lnTo>
                <a:lnTo>
                  <a:pt x="61916" y="337820"/>
                </a:lnTo>
                <a:lnTo>
                  <a:pt x="56680" y="330200"/>
                </a:lnTo>
                <a:lnTo>
                  <a:pt x="39985" y="294640"/>
                </a:lnTo>
                <a:lnTo>
                  <a:pt x="30497" y="256540"/>
                </a:lnTo>
                <a:lnTo>
                  <a:pt x="28398" y="229870"/>
                </a:lnTo>
                <a:lnTo>
                  <a:pt x="28475" y="222250"/>
                </a:lnTo>
                <a:lnTo>
                  <a:pt x="34316" y="179070"/>
                </a:lnTo>
                <a:lnTo>
                  <a:pt x="47479" y="142240"/>
                </a:lnTo>
                <a:lnTo>
                  <a:pt x="56680" y="125730"/>
                </a:lnTo>
                <a:lnTo>
                  <a:pt x="61916" y="116840"/>
                </a:lnTo>
                <a:lnTo>
                  <a:pt x="86694" y="86360"/>
                </a:lnTo>
                <a:lnTo>
                  <a:pt x="116895" y="62230"/>
                </a:lnTo>
                <a:lnTo>
                  <a:pt x="160474" y="39370"/>
                </a:lnTo>
                <a:lnTo>
                  <a:pt x="208055" y="29210"/>
                </a:lnTo>
                <a:lnTo>
                  <a:pt x="217799" y="29210"/>
                </a:lnTo>
                <a:lnTo>
                  <a:pt x="227588" y="27940"/>
                </a:lnTo>
                <a:lnTo>
                  <a:pt x="337121" y="27940"/>
                </a:lnTo>
                <a:lnTo>
                  <a:pt x="328350" y="22860"/>
                </a:lnTo>
                <a:lnTo>
                  <a:pt x="321619" y="20320"/>
                </a:lnTo>
                <a:lnTo>
                  <a:pt x="307826" y="13970"/>
                </a:lnTo>
                <a:lnTo>
                  <a:pt x="300816" y="11430"/>
                </a:lnTo>
                <a:lnTo>
                  <a:pt x="286541" y="7620"/>
                </a:lnTo>
                <a:lnTo>
                  <a:pt x="279328" y="5080"/>
                </a:lnTo>
                <a:lnTo>
                  <a:pt x="257318" y="1270"/>
                </a:lnTo>
                <a:lnTo>
                  <a:pt x="242485" y="0"/>
                </a:lnTo>
                <a:close/>
              </a:path>
              <a:path w="455295" h="454660">
                <a:moveTo>
                  <a:pt x="337121" y="27940"/>
                </a:moveTo>
                <a:lnTo>
                  <a:pt x="227588" y="27940"/>
                </a:lnTo>
                <a:lnTo>
                  <a:pt x="237375" y="29210"/>
                </a:lnTo>
                <a:lnTo>
                  <a:pt x="247114" y="29210"/>
                </a:lnTo>
                <a:lnTo>
                  <a:pt x="266450" y="31750"/>
                </a:lnTo>
                <a:lnTo>
                  <a:pt x="312780" y="46990"/>
                </a:lnTo>
                <a:lnTo>
                  <a:pt x="346284" y="67310"/>
                </a:lnTo>
                <a:lnTo>
                  <a:pt x="375225" y="93980"/>
                </a:lnTo>
                <a:lnTo>
                  <a:pt x="398485" y="125730"/>
                </a:lnTo>
                <a:lnTo>
                  <a:pt x="403302" y="133350"/>
                </a:lnTo>
                <a:lnTo>
                  <a:pt x="418251" y="170180"/>
                </a:lnTo>
                <a:lnTo>
                  <a:pt x="425871" y="208280"/>
                </a:lnTo>
                <a:lnTo>
                  <a:pt x="426766" y="229870"/>
                </a:lnTo>
                <a:lnTo>
                  <a:pt x="426587" y="237490"/>
                </a:lnTo>
                <a:lnTo>
                  <a:pt x="420857" y="275590"/>
                </a:lnTo>
                <a:lnTo>
                  <a:pt x="407695" y="312420"/>
                </a:lnTo>
                <a:lnTo>
                  <a:pt x="393247" y="337820"/>
                </a:lnTo>
                <a:lnTo>
                  <a:pt x="387612" y="346710"/>
                </a:lnTo>
                <a:lnTo>
                  <a:pt x="361380" y="374650"/>
                </a:lnTo>
                <a:lnTo>
                  <a:pt x="330006" y="398780"/>
                </a:lnTo>
                <a:lnTo>
                  <a:pt x="294696" y="415290"/>
                </a:lnTo>
                <a:lnTo>
                  <a:pt x="237375" y="426720"/>
                </a:lnTo>
                <a:lnTo>
                  <a:pt x="338875" y="426720"/>
                </a:lnTo>
                <a:lnTo>
                  <a:pt x="341507" y="425450"/>
                </a:lnTo>
                <a:lnTo>
                  <a:pt x="347895" y="421640"/>
                </a:lnTo>
                <a:lnTo>
                  <a:pt x="360290" y="412750"/>
                </a:lnTo>
                <a:lnTo>
                  <a:pt x="366272" y="408940"/>
                </a:lnTo>
                <a:lnTo>
                  <a:pt x="377803" y="398780"/>
                </a:lnTo>
                <a:lnTo>
                  <a:pt x="383328" y="393700"/>
                </a:lnTo>
                <a:lnTo>
                  <a:pt x="393869" y="383540"/>
                </a:lnTo>
                <a:lnTo>
                  <a:pt x="398873" y="377190"/>
                </a:lnTo>
                <a:lnTo>
                  <a:pt x="408334" y="365760"/>
                </a:lnTo>
                <a:lnTo>
                  <a:pt x="431918" y="328930"/>
                </a:lnTo>
                <a:lnTo>
                  <a:pt x="447653" y="287020"/>
                </a:lnTo>
                <a:lnTo>
                  <a:pt x="454918" y="242570"/>
                </a:lnTo>
                <a:lnTo>
                  <a:pt x="455163" y="237490"/>
                </a:lnTo>
                <a:lnTo>
                  <a:pt x="455041" y="214630"/>
                </a:lnTo>
                <a:lnTo>
                  <a:pt x="449457" y="175260"/>
                </a:lnTo>
                <a:lnTo>
                  <a:pt x="435106" y="133350"/>
                </a:lnTo>
                <a:lnTo>
                  <a:pt x="424882" y="114300"/>
                </a:lnTo>
                <a:lnTo>
                  <a:pt x="421060" y="106680"/>
                </a:lnTo>
                <a:lnTo>
                  <a:pt x="412766" y="95250"/>
                </a:lnTo>
                <a:lnTo>
                  <a:pt x="408334" y="88900"/>
                </a:lnTo>
                <a:lnTo>
                  <a:pt x="398873" y="77470"/>
                </a:lnTo>
                <a:lnTo>
                  <a:pt x="393869" y="72390"/>
                </a:lnTo>
                <a:lnTo>
                  <a:pt x="383328" y="60960"/>
                </a:lnTo>
                <a:lnTo>
                  <a:pt x="377803" y="55880"/>
                </a:lnTo>
                <a:lnTo>
                  <a:pt x="366272" y="46990"/>
                </a:lnTo>
                <a:lnTo>
                  <a:pt x="360290" y="41910"/>
                </a:lnTo>
                <a:lnTo>
                  <a:pt x="347895" y="34290"/>
                </a:lnTo>
                <a:lnTo>
                  <a:pt x="341507" y="30480"/>
                </a:lnTo>
                <a:lnTo>
                  <a:pt x="337121" y="27940"/>
                </a:lnTo>
                <a:close/>
              </a:path>
              <a:path w="455295" h="454660">
                <a:moveTo>
                  <a:pt x="235411" y="71120"/>
                </a:moveTo>
                <a:lnTo>
                  <a:pt x="219752" y="71120"/>
                </a:lnTo>
                <a:lnTo>
                  <a:pt x="213351" y="77470"/>
                </a:lnTo>
                <a:lnTo>
                  <a:pt x="213351" y="257810"/>
                </a:lnTo>
                <a:lnTo>
                  <a:pt x="196323" y="265430"/>
                </a:lnTo>
                <a:lnTo>
                  <a:pt x="182796" y="278130"/>
                </a:lnTo>
                <a:lnTo>
                  <a:pt x="173873" y="294640"/>
                </a:lnTo>
                <a:lnTo>
                  <a:pt x="170654" y="312420"/>
                </a:lnTo>
                <a:lnTo>
                  <a:pt x="175133" y="335280"/>
                </a:lnTo>
                <a:lnTo>
                  <a:pt x="187343" y="353060"/>
                </a:lnTo>
                <a:lnTo>
                  <a:pt x="205442" y="365760"/>
                </a:lnTo>
                <a:lnTo>
                  <a:pt x="227588" y="369570"/>
                </a:lnTo>
                <a:lnTo>
                  <a:pt x="249726" y="365760"/>
                </a:lnTo>
                <a:lnTo>
                  <a:pt x="267821" y="353060"/>
                </a:lnTo>
                <a:lnTo>
                  <a:pt x="275670" y="341630"/>
                </a:lnTo>
                <a:lnTo>
                  <a:pt x="223803" y="341630"/>
                </a:lnTo>
                <a:lnTo>
                  <a:pt x="220171" y="340360"/>
                </a:lnTo>
                <a:lnTo>
                  <a:pt x="199114" y="316230"/>
                </a:lnTo>
                <a:lnTo>
                  <a:pt x="199114" y="308610"/>
                </a:lnTo>
                <a:lnTo>
                  <a:pt x="223803" y="284480"/>
                </a:lnTo>
                <a:lnTo>
                  <a:pt x="275798" y="284480"/>
                </a:lnTo>
                <a:lnTo>
                  <a:pt x="272366" y="278130"/>
                </a:lnTo>
                <a:lnTo>
                  <a:pt x="258840" y="265430"/>
                </a:lnTo>
                <a:lnTo>
                  <a:pt x="241812" y="257810"/>
                </a:lnTo>
                <a:lnTo>
                  <a:pt x="241812" y="77470"/>
                </a:lnTo>
                <a:lnTo>
                  <a:pt x="235411" y="71120"/>
                </a:lnTo>
                <a:close/>
              </a:path>
              <a:path w="455295" h="454660">
                <a:moveTo>
                  <a:pt x="275798" y="284480"/>
                </a:moveTo>
                <a:lnTo>
                  <a:pt x="231360" y="284480"/>
                </a:lnTo>
                <a:lnTo>
                  <a:pt x="234992" y="285750"/>
                </a:lnTo>
                <a:lnTo>
                  <a:pt x="241964" y="288290"/>
                </a:lnTo>
                <a:lnTo>
                  <a:pt x="256048" y="308610"/>
                </a:lnTo>
                <a:lnTo>
                  <a:pt x="256048" y="316230"/>
                </a:lnTo>
                <a:lnTo>
                  <a:pt x="231360" y="341630"/>
                </a:lnTo>
                <a:lnTo>
                  <a:pt x="275670" y="341630"/>
                </a:lnTo>
                <a:lnTo>
                  <a:pt x="280030" y="335280"/>
                </a:lnTo>
                <a:lnTo>
                  <a:pt x="284509" y="312420"/>
                </a:lnTo>
                <a:lnTo>
                  <a:pt x="281290" y="294640"/>
                </a:lnTo>
                <a:lnTo>
                  <a:pt x="275798" y="284480"/>
                </a:lnTo>
                <a:close/>
              </a:path>
              <a:path w="455295" h="454660">
                <a:moveTo>
                  <a:pt x="88091" y="205740"/>
                </a:moveTo>
                <a:lnTo>
                  <a:pt x="82439" y="205740"/>
                </a:lnTo>
                <a:lnTo>
                  <a:pt x="79709" y="207010"/>
                </a:lnTo>
                <a:lnTo>
                  <a:pt x="63923" y="224790"/>
                </a:lnTo>
                <a:lnTo>
                  <a:pt x="63923" y="229870"/>
                </a:lnTo>
                <a:lnTo>
                  <a:pt x="79709" y="248920"/>
                </a:lnTo>
                <a:lnTo>
                  <a:pt x="90821" y="248920"/>
                </a:lnTo>
                <a:lnTo>
                  <a:pt x="106620" y="229870"/>
                </a:lnTo>
                <a:lnTo>
                  <a:pt x="106620" y="224790"/>
                </a:lnTo>
                <a:lnTo>
                  <a:pt x="88091" y="205740"/>
                </a:lnTo>
                <a:close/>
              </a:path>
              <a:path w="455295" h="454660">
                <a:moveTo>
                  <a:pt x="372736" y="205740"/>
                </a:moveTo>
                <a:lnTo>
                  <a:pt x="367072" y="205740"/>
                </a:lnTo>
                <a:lnTo>
                  <a:pt x="364341" y="207010"/>
                </a:lnTo>
                <a:lnTo>
                  <a:pt x="348555" y="224790"/>
                </a:lnTo>
                <a:lnTo>
                  <a:pt x="348555" y="229870"/>
                </a:lnTo>
                <a:lnTo>
                  <a:pt x="364341" y="248920"/>
                </a:lnTo>
                <a:lnTo>
                  <a:pt x="375454" y="248920"/>
                </a:lnTo>
                <a:lnTo>
                  <a:pt x="391253" y="229870"/>
                </a:lnTo>
                <a:lnTo>
                  <a:pt x="391253" y="224790"/>
                </a:lnTo>
                <a:lnTo>
                  <a:pt x="372736" y="205740"/>
                </a:lnTo>
                <a:close/>
              </a:path>
              <a:path w="455295" h="454660">
                <a:moveTo>
                  <a:pt x="133519" y="106680"/>
                </a:moveTo>
                <a:lnTo>
                  <a:pt x="122406" y="106680"/>
                </a:lnTo>
                <a:lnTo>
                  <a:pt x="117174" y="109220"/>
                </a:lnTo>
                <a:lnTo>
                  <a:pt x="106620" y="125730"/>
                </a:lnTo>
                <a:lnTo>
                  <a:pt x="106620" y="130810"/>
                </a:lnTo>
                <a:lnTo>
                  <a:pt x="125137" y="149860"/>
                </a:lnTo>
                <a:lnTo>
                  <a:pt x="130788" y="149860"/>
                </a:lnTo>
                <a:lnTo>
                  <a:pt x="149305" y="130810"/>
                </a:lnTo>
                <a:lnTo>
                  <a:pt x="149305" y="125730"/>
                </a:lnTo>
                <a:lnTo>
                  <a:pt x="133519" y="106680"/>
                </a:lnTo>
                <a:close/>
              </a:path>
              <a:path w="455295" h="454660">
                <a:moveTo>
                  <a:pt x="332756" y="106680"/>
                </a:moveTo>
                <a:lnTo>
                  <a:pt x="321657" y="106680"/>
                </a:lnTo>
                <a:lnTo>
                  <a:pt x="316424" y="109220"/>
                </a:lnTo>
                <a:lnTo>
                  <a:pt x="305858" y="125730"/>
                </a:lnTo>
                <a:lnTo>
                  <a:pt x="305858" y="130810"/>
                </a:lnTo>
                <a:lnTo>
                  <a:pt x="324374" y="149860"/>
                </a:lnTo>
                <a:lnTo>
                  <a:pt x="330039" y="149860"/>
                </a:lnTo>
                <a:lnTo>
                  <a:pt x="348555" y="130810"/>
                </a:lnTo>
                <a:lnTo>
                  <a:pt x="348555" y="125730"/>
                </a:lnTo>
                <a:lnTo>
                  <a:pt x="332756" y="106680"/>
                </a:lnTo>
                <a:close/>
              </a:path>
            </a:pathLst>
          </a:custGeom>
          <a:solidFill>
            <a:srgbClr val="0997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76934" y="4440237"/>
            <a:ext cx="3059430" cy="18702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Interactive Dashboards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  <a:latin typeface="Yu Gothic"/>
              <a:cs typeface="Yu Gothic"/>
            </a:endParaRPr>
          </a:p>
          <a:p>
            <a:pPr marL="12700" marR="261620">
              <a:lnSpc>
                <a:spcPct val="138400"/>
              </a:lnSpc>
              <a:spcBef>
                <a:spcPts val="475"/>
              </a:spcBef>
            </a:pPr>
            <a:r>
              <a:rPr dirty="0">
                <a:solidFill>
                  <a:srgbClr val="CAD6DE"/>
                </a:solidFill>
                <a:latin typeface="Tahoma"/>
                <a:cs typeface="Tahoma"/>
              </a:rPr>
              <a:t>Develop</a:t>
            </a:r>
            <a:r>
              <a:rPr spc="-4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25" dirty="0">
                <a:solidFill>
                  <a:srgbClr val="CAD6DE"/>
                </a:solidFill>
                <a:latin typeface="Tahoma"/>
                <a:cs typeface="Tahoma"/>
              </a:rPr>
              <a:t>interactive</a:t>
            </a:r>
            <a:r>
              <a:rPr spc="-4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30" dirty="0">
                <a:solidFill>
                  <a:srgbClr val="CAD6DE"/>
                </a:solidFill>
                <a:latin typeface="Tahoma"/>
                <a:cs typeface="Tahoma"/>
              </a:rPr>
              <a:t>dashboards</a:t>
            </a:r>
            <a:r>
              <a:rPr spc="-4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25" dirty="0">
                <a:solidFill>
                  <a:srgbClr val="CAD6DE"/>
                </a:solidFill>
                <a:latin typeface="Tahoma"/>
                <a:cs typeface="Tahoma"/>
              </a:rPr>
              <a:t>for </a:t>
            </a:r>
            <a:r>
              <a:rPr spc="-20" dirty="0">
                <a:solidFill>
                  <a:srgbClr val="CAD6DE"/>
                </a:solidFill>
                <a:latin typeface="Tahoma"/>
                <a:cs typeface="Tahoma"/>
              </a:rPr>
              <a:t>visualization</a:t>
            </a:r>
            <a:r>
              <a:rPr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monitoring</a:t>
            </a:r>
            <a:r>
              <a:rPr spc="-7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CAD6DE"/>
                </a:solidFill>
                <a:latin typeface="Tahoma"/>
                <a:cs typeface="Tahoma"/>
              </a:rPr>
              <a:t>of</a:t>
            </a:r>
            <a:r>
              <a:rPr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CAD6DE"/>
                </a:solidFill>
                <a:latin typeface="Tahoma"/>
                <a:cs typeface="Tahoma"/>
              </a:rPr>
              <a:t>sales </a:t>
            </a:r>
            <a:r>
              <a:rPr spc="-10" dirty="0">
                <a:solidFill>
                  <a:srgbClr val="CAD6DE"/>
                </a:solidFill>
                <a:latin typeface="Tahoma"/>
                <a:cs typeface="Tahoma"/>
              </a:rPr>
              <a:t>predictions.</a:t>
            </a:r>
            <a:endParaRPr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3750" y="253"/>
            <a:ext cx="4286249" cy="6438645"/>
            <a:chOff x="7143750" y="253"/>
            <a:chExt cx="4286249" cy="6438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49" cy="643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2350" y="1828799"/>
              <a:ext cx="3829049" cy="27812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4879" y="2101850"/>
            <a:ext cx="5769610" cy="10836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lang="en-IN" sz="3600" dirty="0">
                <a:solidFill>
                  <a:srgbClr val="00B050"/>
                </a:solidFill>
              </a:rPr>
              <a:t>Conclusion and Future Considerations</a:t>
            </a:r>
            <a:endParaRPr sz="3350" dirty="0">
              <a:solidFill>
                <a:srgbClr val="00B050"/>
              </a:solidFill>
              <a:latin typeface="Yu Gothic"/>
              <a:cs typeface="Yu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879" y="3395573"/>
            <a:ext cx="5876925" cy="8921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55"/>
              </a:spcBef>
            </a:pP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Python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empowers</a:t>
            </a:r>
            <a:r>
              <a:rPr sz="140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businesses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to</a:t>
            </a:r>
            <a:r>
              <a:rPr sz="140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CAD6DE"/>
                </a:solidFill>
                <a:latin typeface="Tahoma"/>
                <a:cs typeface="Tahoma"/>
              </a:rPr>
              <a:t>make</a:t>
            </a:r>
            <a:r>
              <a:rPr sz="140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data-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driven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decisions</a:t>
            </a:r>
            <a:r>
              <a:rPr sz="1400" spc="-6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and</a:t>
            </a:r>
            <a:r>
              <a:rPr sz="1400" spc="-6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achieve </a:t>
            </a:r>
            <a:r>
              <a:rPr sz="1400" spc="-45" dirty="0">
                <a:solidFill>
                  <a:srgbClr val="CAD6DE"/>
                </a:solidFill>
                <a:latin typeface="Tahoma"/>
                <a:cs typeface="Tahoma"/>
              </a:rPr>
              <a:t>greater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CAD6DE"/>
                </a:solidFill>
                <a:latin typeface="Tahoma"/>
                <a:cs typeface="Tahoma"/>
              </a:rPr>
              <a:t>sales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CAD6DE"/>
                </a:solidFill>
                <a:latin typeface="Tahoma"/>
                <a:cs typeface="Tahoma"/>
              </a:rPr>
              <a:t>success.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CAD6DE"/>
                </a:solidFill>
                <a:latin typeface="Tahoma"/>
                <a:cs typeface="Tahoma"/>
              </a:rPr>
              <a:t>Further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explore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CAD6DE"/>
                </a:solidFill>
                <a:latin typeface="Tahoma"/>
                <a:cs typeface="Tahoma"/>
              </a:rPr>
              <a:t>advanced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techniques</a:t>
            </a:r>
            <a:r>
              <a:rPr sz="1400" spc="-7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CAD6DE"/>
                </a:solidFill>
                <a:latin typeface="Tahoma"/>
                <a:cs typeface="Tahoma"/>
              </a:rPr>
              <a:t>like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deep</a:t>
            </a:r>
            <a:r>
              <a:rPr sz="1400" spc="-8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learning and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ensemble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methods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for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even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CAD6DE"/>
                </a:solidFill>
                <a:latin typeface="Tahoma"/>
                <a:cs typeface="Tahoma"/>
              </a:rPr>
              <a:t>more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CAD6DE"/>
                </a:solidFill>
                <a:latin typeface="Tahoma"/>
                <a:cs typeface="Tahoma"/>
              </a:rPr>
              <a:t>accurate</a:t>
            </a:r>
            <a:r>
              <a:rPr sz="1400" spc="-85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CAD6DE"/>
                </a:solidFill>
                <a:latin typeface="Tahoma"/>
                <a:cs typeface="Tahoma"/>
              </a:rPr>
              <a:t>sales</a:t>
            </a:r>
            <a:r>
              <a:rPr sz="1400" spc="-90" dirty="0">
                <a:solidFill>
                  <a:srgbClr val="CAD6D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AD6DE"/>
                </a:solidFill>
                <a:latin typeface="Tahoma"/>
                <a:cs typeface="Tahoma"/>
              </a:rPr>
              <a:t>prediction.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408</Words>
  <Application>Microsoft Office PowerPoint</Application>
  <PresentationFormat>Custom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Yu Gothic</vt:lpstr>
      <vt:lpstr>Calibri</vt:lpstr>
      <vt:lpstr>Tahoma</vt:lpstr>
      <vt:lpstr>Office Theme</vt:lpstr>
      <vt:lpstr>Sales Píediction using Python</vt:lpstr>
      <vt:lpstr>Data Collection and Preprocessing</vt:lpstr>
      <vt:lpstr>Feature Engineering</vt:lpstr>
      <vt:lpstr>Exploratory Data Analysis</vt:lpstr>
      <vt:lpstr>Model Selection and Training</vt:lpstr>
      <vt:lpstr>Hyperparameter Tuning</vt:lpstr>
      <vt:lpstr>Sales Forecasting and Prediction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L.siri chandana</dc:creator>
  <cp:lastModifiedBy>sirilavanuru13@gmail.com</cp:lastModifiedBy>
  <cp:revision>1</cp:revision>
  <dcterms:created xsi:type="dcterms:W3CDTF">2024-08-30T11:37:45Z</dcterms:created>
  <dcterms:modified xsi:type="dcterms:W3CDTF">2024-08-30T12:06:20Z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2024-08-30T00:00:00Z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2024-08-30T00:00:00Z</vt:filetime>
  </property>
  <property fmtid="{D5CDD505-2E9C-101B-9397-08002B2CF9AE}" pid="5" name="Producer">
    <vt:lpwstr>GPL Ghostscript 10.02.0</vt:lpwstr>
  </property>
</Properties>
</file>